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59" r:id="rId7"/>
    <p:sldId id="261" r:id="rId8"/>
    <p:sldId id="262"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76" d="100"/>
          <a:sy n="76" d="100"/>
        </p:scale>
        <p:origin x="126" y="186"/>
      </p:cViewPr>
      <p:guideLst/>
    </p:cSldViewPr>
  </p:slideViewPr>
  <p:notesTextViewPr>
    <p:cViewPr>
      <p:scale>
        <a:sx n="1" d="1"/>
        <a:sy n="1" d="1"/>
      </p:scale>
      <p:origin x="0" y="0"/>
    </p:cViewPr>
  </p:notesTextViewPr>
  <p:notesViewPr>
    <p:cSldViewPr snapToGrid="0">
      <p:cViewPr varScale="1">
        <p:scale>
          <a:sx n="61" d="100"/>
          <a:sy n="61" d="100"/>
        </p:scale>
        <p:origin x="2346"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CB24468F-6682-48AA-B5F4-BEF8E7F9833C}" type="datetimeFigureOut">
              <a:rPr lang="ru-RU" smtClean="0"/>
            </a:fld>
            <a:endParaRPr lang="ru-RU"/>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ru-RU"/>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3E82897F-7A41-40D7-BC9E-F666B07C585D}" type="slidenum">
              <a:rPr lang="ru-RU" smtClean="0"/>
            </a:fld>
            <a:endParaRPr lang="ru-RU"/>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lvl="0"/>
            <a:endParaRPr lang="en-US"/>
          </a:p>
        </p:txBody>
      </p:sp>
      <p:sp>
        <p:nvSpPr>
          <p:cNvPr id="5" name="Замещающий нижний колонтитул 4"/>
          <p:cNvSpPr>
            <a:spLocks noGrp="1"/>
          </p:cNvSpPr>
          <p:nvPr>
            <p:ph type="ftr" sz="quarter" idx="11"/>
          </p:nvPr>
        </p:nvSpPr>
        <p:spPr/>
        <p:txBody>
          <a:bodyPr/>
          <a:p>
            <a:pPr lvl="0"/>
            <a:endParaRPr lang="en-US"/>
          </a:p>
        </p:txBody>
      </p:sp>
      <p:sp>
        <p:nvSpPr>
          <p:cNvPr id="6" name="Замещающий номер слайда 5"/>
          <p:cNvSpPr>
            <a:spLocks noGrp="1"/>
          </p:cNvSpPr>
          <p:nvPr>
            <p:ph type="sldNum" sz="quarter" idx="12"/>
          </p:nvPr>
        </p:nvSpPr>
        <p:spPr/>
        <p:txBody>
          <a:bodyPr/>
          <a:p>
            <a:pPr lvl="0"/>
            <a:fld id="{9A0DB2DC-4C9A-4742-B13C-FB6460FD3503}" type="slidenum">
              <a:rPr lang="en-US"/>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CB24468F-6682-48AA-B5F4-BEF8E7F9833C}" type="datetimeFigureOut">
              <a:rPr lang="ru-RU" smtClean="0"/>
            </a:fld>
            <a:endParaRPr lang="ru-RU"/>
          </a:p>
        </p:txBody>
      </p:sp>
      <p:sp>
        <p:nvSpPr>
          <p:cNvPr id="5" name="Замещающий нижний колонтитул 4"/>
          <p:cNvSpPr>
            <a:spLocks noGrp="1"/>
          </p:cNvSpPr>
          <p:nvPr>
            <p:ph type="ftr" sz="quarter" idx="11"/>
          </p:nvPr>
        </p:nvSpPr>
        <p:spPr/>
        <p:txBody>
          <a:bodyPr/>
          <a:p>
            <a:endParaRPr lang="ru-RU"/>
          </a:p>
        </p:txBody>
      </p:sp>
      <p:sp>
        <p:nvSpPr>
          <p:cNvPr id="6" name="Замещающий номер слайда 5"/>
          <p:cNvSpPr>
            <a:spLocks noGrp="1"/>
          </p:cNvSpPr>
          <p:nvPr>
            <p:ph type="sldNum" sz="quarter" idx="12"/>
          </p:nvPr>
        </p:nvSpPr>
        <p:spPr/>
        <p:txBody>
          <a:bodyPr/>
          <a:p>
            <a:fld id="{3E82897F-7A41-40D7-BC9E-F666B07C585D}" type="slidenum">
              <a:rPr lang="ru-RU" smtClean="0"/>
            </a:fld>
            <a:endParaRPr lang="ru-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CB24468F-6682-48AA-B5F4-BEF8E7F9833C}" type="datetimeFigureOut">
              <a:rPr lang="ru-RU" smtClean="0"/>
            </a:fld>
            <a:endParaRPr lang="ru-RU"/>
          </a:p>
        </p:txBody>
      </p:sp>
      <p:sp>
        <p:nvSpPr>
          <p:cNvPr id="5" name="Замещающий нижний колонтитул 4"/>
          <p:cNvSpPr>
            <a:spLocks noGrp="1"/>
          </p:cNvSpPr>
          <p:nvPr>
            <p:ph type="ftr" sz="quarter" idx="11"/>
          </p:nvPr>
        </p:nvSpPr>
        <p:spPr/>
        <p:txBody>
          <a:bodyPr/>
          <a:p>
            <a:endParaRPr lang="ru-RU"/>
          </a:p>
        </p:txBody>
      </p:sp>
      <p:sp>
        <p:nvSpPr>
          <p:cNvPr id="6" name="Замещающий номер слайда 5"/>
          <p:cNvSpPr>
            <a:spLocks noGrp="1"/>
          </p:cNvSpPr>
          <p:nvPr>
            <p:ph type="sldNum" sz="quarter" idx="12"/>
          </p:nvPr>
        </p:nvSpPr>
        <p:spPr/>
        <p:txBody>
          <a:bodyPr/>
          <a:p>
            <a:fld id="{3E82897F-7A41-40D7-BC9E-F666B07C585D}" type="slidenum">
              <a:rPr lang="ru-RU" smtClean="0"/>
            </a:fld>
            <a:endParaRPr lang="ru-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fld id="{CB24468F-6682-48AA-B5F4-BEF8E7F9833C}" type="datetimeFigureOut">
              <a:rPr lang="ru-RU" smtClean="0"/>
            </a:fld>
            <a:endParaRPr lang="ru-RU"/>
          </a:p>
        </p:txBody>
      </p:sp>
      <p:sp>
        <p:nvSpPr>
          <p:cNvPr id="5" name="Замещающий нижний колонтитул 4"/>
          <p:cNvSpPr>
            <a:spLocks noGrp="1"/>
          </p:cNvSpPr>
          <p:nvPr>
            <p:ph type="ftr" sz="quarter" idx="11"/>
          </p:nvPr>
        </p:nvSpPr>
        <p:spPr/>
        <p:txBody>
          <a:bodyPr/>
          <a:p>
            <a:endParaRPr lang="ru-RU"/>
          </a:p>
        </p:txBody>
      </p:sp>
      <p:sp>
        <p:nvSpPr>
          <p:cNvPr id="6" name="Замещающий номер слайда 5"/>
          <p:cNvSpPr>
            <a:spLocks noGrp="1"/>
          </p:cNvSpPr>
          <p:nvPr>
            <p:ph type="sldNum" sz="quarter" idx="12"/>
          </p:nvPr>
        </p:nvSpPr>
        <p:spPr/>
        <p:txBody>
          <a:bodyPr/>
          <a:p>
            <a:fld id="{3E82897F-7A41-40D7-BC9E-F666B07C585D}" type="slidenum">
              <a:rPr lang="ru-RU" smtClean="0"/>
            </a:fld>
            <a:endParaRPr lang="ru-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fld id="{CB24468F-6682-48AA-B5F4-BEF8E7F9833C}" type="datetimeFigureOut">
              <a:rPr lang="ru-RU" smtClean="0"/>
            </a:fld>
            <a:endParaRPr lang="ru-RU"/>
          </a:p>
        </p:txBody>
      </p:sp>
      <p:sp>
        <p:nvSpPr>
          <p:cNvPr id="6" name="Замещающий нижний колонтитул 5"/>
          <p:cNvSpPr>
            <a:spLocks noGrp="1"/>
          </p:cNvSpPr>
          <p:nvPr>
            <p:ph type="ftr" sz="quarter" idx="11"/>
          </p:nvPr>
        </p:nvSpPr>
        <p:spPr/>
        <p:txBody>
          <a:bodyPr/>
          <a:p>
            <a:endParaRPr lang="ru-RU"/>
          </a:p>
        </p:txBody>
      </p:sp>
      <p:sp>
        <p:nvSpPr>
          <p:cNvPr id="7" name="Замещающий номер слайда 6"/>
          <p:cNvSpPr>
            <a:spLocks noGrp="1"/>
          </p:cNvSpPr>
          <p:nvPr>
            <p:ph type="sldNum" sz="quarter" idx="12"/>
          </p:nvPr>
        </p:nvSpPr>
        <p:spPr/>
        <p:txBody>
          <a:bodyPr/>
          <a:p>
            <a:fld id="{3E82897F-7A41-40D7-BC9E-F666B07C585D}" type="slidenum">
              <a:rPr lang="ru-RU" smtClean="0"/>
            </a:fld>
            <a:endParaRPr lang="ru-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fld id="{CB24468F-6682-48AA-B5F4-BEF8E7F9833C}" type="datetimeFigureOut">
              <a:rPr lang="ru-RU" smtClean="0"/>
            </a:fld>
            <a:endParaRPr lang="ru-RU"/>
          </a:p>
        </p:txBody>
      </p:sp>
      <p:sp>
        <p:nvSpPr>
          <p:cNvPr id="8" name="Замещающий нижний колонтитул 7"/>
          <p:cNvSpPr>
            <a:spLocks noGrp="1"/>
          </p:cNvSpPr>
          <p:nvPr>
            <p:ph type="ftr" sz="quarter" idx="11"/>
          </p:nvPr>
        </p:nvSpPr>
        <p:spPr/>
        <p:txBody>
          <a:bodyPr/>
          <a:p>
            <a:endParaRPr lang="ru-RU"/>
          </a:p>
        </p:txBody>
      </p:sp>
      <p:sp>
        <p:nvSpPr>
          <p:cNvPr id="9" name="Замещающий номер слайда 8"/>
          <p:cNvSpPr>
            <a:spLocks noGrp="1"/>
          </p:cNvSpPr>
          <p:nvPr>
            <p:ph type="sldNum" sz="quarter" idx="12"/>
          </p:nvPr>
        </p:nvSpPr>
        <p:spPr/>
        <p:txBody>
          <a:bodyPr/>
          <a:p>
            <a:fld id="{3E82897F-7A41-40D7-BC9E-F666B07C585D}" type="slidenum">
              <a:rPr lang="ru-RU" smtClean="0"/>
            </a:fld>
            <a:endParaRPr lang="ru-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fld id="{CB24468F-6682-48AA-B5F4-BEF8E7F9833C}" type="datetimeFigureOut">
              <a:rPr lang="ru-RU" smtClean="0"/>
            </a:fld>
            <a:endParaRPr lang="ru-RU"/>
          </a:p>
        </p:txBody>
      </p:sp>
      <p:sp>
        <p:nvSpPr>
          <p:cNvPr id="4" name="Замещающий нижний колонтитул 3"/>
          <p:cNvSpPr>
            <a:spLocks noGrp="1"/>
          </p:cNvSpPr>
          <p:nvPr>
            <p:ph type="ftr" sz="quarter" idx="11"/>
          </p:nvPr>
        </p:nvSpPr>
        <p:spPr/>
        <p:txBody>
          <a:bodyPr/>
          <a:p>
            <a:endParaRPr lang="ru-RU"/>
          </a:p>
        </p:txBody>
      </p:sp>
      <p:sp>
        <p:nvSpPr>
          <p:cNvPr id="5" name="Замещающий номер слайда 4"/>
          <p:cNvSpPr>
            <a:spLocks noGrp="1"/>
          </p:cNvSpPr>
          <p:nvPr>
            <p:ph type="sldNum" sz="quarter" idx="12"/>
          </p:nvPr>
        </p:nvSpPr>
        <p:spPr/>
        <p:txBody>
          <a:bodyPr/>
          <a:p>
            <a:fld id="{3E82897F-7A41-40D7-BC9E-F666B07C585D}" type="slidenum">
              <a:rPr lang="ru-RU" smtClean="0"/>
            </a:fld>
            <a:endParaRPr lang="ru-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fld id="{CB24468F-6682-48AA-B5F4-BEF8E7F9833C}" type="datetimeFigureOut">
              <a:rPr lang="ru-RU" smtClean="0"/>
            </a:fld>
            <a:endParaRPr lang="ru-RU"/>
          </a:p>
        </p:txBody>
      </p:sp>
      <p:sp>
        <p:nvSpPr>
          <p:cNvPr id="3" name="Замещающий нижний колонтитул 2"/>
          <p:cNvSpPr>
            <a:spLocks noGrp="1"/>
          </p:cNvSpPr>
          <p:nvPr>
            <p:ph type="ftr" sz="quarter" idx="11"/>
          </p:nvPr>
        </p:nvSpPr>
        <p:spPr/>
        <p:txBody>
          <a:bodyPr/>
          <a:p>
            <a:endParaRPr lang="ru-RU"/>
          </a:p>
        </p:txBody>
      </p:sp>
      <p:sp>
        <p:nvSpPr>
          <p:cNvPr id="4" name="Замещающий номер слайда 3"/>
          <p:cNvSpPr>
            <a:spLocks noGrp="1"/>
          </p:cNvSpPr>
          <p:nvPr>
            <p:ph type="sldNum" sz="quarter" idx="12"/>
          </p:nvPr>
        </p:nvSpPr>
        <p:spPr/>
        <p:txBody>
          <a:bodyPr/>
          <a:p>
            <a:fld id="{3E82897F-7A41-40D7-BC9E-F666B07C585D}" type="slidenum">
              <a:rPr lang="ru-RU" smtClean="0"/>
            </a:fld>
            <a:endParaRPr lang="ru-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pPr lvl="0"/>
            <a:endParaRPr lang="en-US"/>
          </a:p>
        </p:txBody>
      </p:sp>
      <p:sp>
        <p:nvSpPr>
          <p:cNvPr id="6" name="Замещающий нижний колонтитул 5"/>
          <p:cNvSpPr>
            <a:spLocks noGrp="1"/>
          </p:cNvSpPr>
          <p:nvPr>
            <p:ph type="ftr" sz="quarter" idx="11"/>
          </p:nvPr>
        </p:nvSpPr>
        <p:spPr/>
        <p:txBody>
          <a:bodyPr/>
          <a:p>
            <a:pPr lvl="0"/>
            <a:endParaRPr lang="en-US"/>
          </a:p>
        </p:txBody>
      </p:sp>
      <p:sp>
        <p:nvSpPr>
          <p:cNvPr id="7" name="Замещающий номер слайда 6"/>
          <p:cNvSpPr>
            <a:spLocks noGrp="1"/>
          </p:cNvSpPr>
          <p:nvPr>
            <p:ph type="sldNum" sz="quarter" idx="12"/>
          </p:nvPr>
        </p:nvSpPr>
        <p:spPr/>
        <p:txBody>
          <a:bodyPr/>
          <a:p>
            <a:pPr lvl="0"/>
            <a:fld id="{9A0DB2DC-4C9A-4742-B13C-FB6460FD3503}" type="slidenum">
              <a:rPr lang="en-US"/>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CB24468F-6682-48AA-B5F4-BEF8E7F9833C}" type="datetimeFigureOut">
              <a:rPr lang="ru-RU" smtClean="0"/>
            </a:fld>
            <a:endParaRPr lang="ru-RU"/>
          </a:p>
        </p:txBody>
      </p:sp>
      <p:sp>
        <p:nvSpPr>
          <p:cNvPr id="6" name="Замещающий нижний колонтитул 5"/>
          <p:cNvSpPr>
            <a:spLocks noGrp="1"/>
          </p:cNvSpPr>
          <p:nvPr>
            <p:ph type="ftr" sz="quarter" idx="11"/>
          </p:nvPr>
        </p:nvSpPr>
        <p:spPr/>
        <p:txBody>
          <a:bodyPr/>
          <a:p>
            <a:endParaRPr lang="ru-RU"/>
          </a:p>
        </p:txBody>
      </p:sp>
      <p:sp>
        <p:nvSpPr>
          <p:cNvPr id="7" name="Замещающий номер слайда 6"/>
          <p:cNvSpPr>
            <a:spLocks noGrp="1"/>
          </p:cNvSpPr>
          <p:nvPr>
            <p:ph type="sldNum" sz="quarter" idx="12"/>
          </p:nvPr>
        </p:nvSpPr>
        <p:spPr/>
        <p:txBody>
          <a:bodyPr/>
          <a:p>
            <a:fld id="{3E82897F-7A41-40D7-BC9E-F666B07C585D}" type="slidenum">
              <a:rPr lang="ru-RU" smtClean="0"/>
            </a:fld>
            <a:endParaRPr lang="ru-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chemeClr val="accent1"/>
          </a:fgClr>
          <a:bgClr>
            <a:schemeClr val="accent1">
              <a:lumMod val="75000"/>
            </a:schemeClr>
          </a:bgClr>
        </a:pattFill>
        <a:effectLst/>
      </p:bgPr>
    </p:bg>
    <p:spTree>
      <p:nvGrpSpPr>
        <p:cNvPr id="1" name=""/>
        <p:cNvGrpSpPr/>
        <p:nvPr/>
      </p:nvGrpSpPr>
      <p:grpSpPr/>
      <p:pic>
        <p:nvPicPr>
          <p:cNvPr id="1026" name="Picture 10"/>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CB24468F-6682-48AA-B5F4-BEF8E7F9833C}" type="datetimeFigureOut">
              <a:rPr lang="ru-RU" smtClean="0"/>
            </a:fld>
            <a:endParaRPr lang="ru-RU"/>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ru-RU"/>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3E82897F-7A41-40D7-BC9E-F666B07C585D}"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ctrTitle"/>
          </p:nvPr>
        </p:nvSpPr>
        <p:spPr>
          <a:xfrm>
            <a:off x="521547" y="580390"/>
            <a:ext cx="10943167" cy="1082675"/>
          </a:xfrm>
        </p:spPr>
        <p:txBody>
          <a:bodyPr/>
          <a:p>
            <a:pPr algn="ctr"/>
            <a:r>
              <a:rPr lang="ru-RU" altLang="en-US" sz="6600"/>
              <a:t>Знакомьтесь: Тверь!</a:t>
            </a:r>
            <a:endParaRPr lang="ru-RU" altLang="en-US" sz="6600"/>
          </a:p>
        </p:txBody>
      </p:sp>
      <p:sp>
        <p:nvSpPr>
          <p:cNvPr id="3" name="Подзаголовок 2"/>
          <p:cNvSpPr>
            <a:spLocks noGrp="1"/>
          </p:cNvSpPr>
          <p:nvPr>
            <p:ph type="subTitle" idx="1"/>
          </p:nvPr>
        </p:nvSpPr>
        <p:spPr>
          <a:xfrm>
            <a:off x="521123" y="1663065"/>
            <a:ext cx="10949517" cy="981075"/>
          </a:xfrm>
        </p:spPr>
        <p:txBody>
          <a:bodyPr/>
          <a:p>
            <a:r>
              <a:rPr lang="ru-RU" altLang="en-US" sz="4400"/>
              <a:t>Из истории города</a:t>
            </a:r>
            <a:endParaRPr lang="ru-RU" altLang="en-US" sz="4400"/>
          </a:p>
          <a:p>
            <a:endParaRPr lang="ru-RU" altLang="en-US" sz="4400"/>
          </a:p>
        </p:txBody>
      </p:sp>
      <p:sp>
        <p:nvSpPr>
          <p:cNvPr id="4" name="Текстовое поле 3"/>
          <p:cNvSpPr txBox="1"/>
          <p:nvPr/>
        </p:nvSpPr>
        <p:spPr>
          <a:xfrm>
            <a:off x="7306945" y="5229225"/>
            <a:ext cx="4157345" cy="922020"/>
          </a:xfrm>
          <a:prstGeom prst="rect">
            <a:avLst/>
          </a:prstGeom>
          <a:noFill/>
        </p:spPr>
        <p:txBody>
          <a:bodyPr wrap="square" rtlCol="0">
            <a:spAutoFit/>
          </a:bodyPr>
          <a:p>
            <a:r>
              <a:rPr lang="ru-RU" altLang="en-US"/>
              <a:t>Выполнили студентки 111 группы Миганова Анастасия и Лисковская Елизавета</a:t>
            </a:r>
            <a:endParaRPr lang="ru-RU"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Герб города Тверь</a:t>
            </a:r>
            <a:endParaRPr lang="ru-RU" altLang="en-US"/>
          </a:p>
        </p:txBody>
      </p:sp>
      <p:pic>
        <p:nvPicPr>
          <p:cNvPr id="4" name="Замещающее содержимое 3"/>
          <p:cNvPicPr>
            <a:picLocks noChangeAspect="1"/>
          </p:cNvPicPr>
          <p:nvPr>
            <p:ph idx="1"/>
          </p:nvPr>
        </p:nvPicPr>
        <p:blipFill>
          <a:blip r:embed="rId1"/>
          <a:stretch>
            <a:fillRect/>
          </a:stretch>
        </p:blipFill>
        <p:spPr>
          <a:xfrm>
            <a:off x="1191260" y="1598295"/>
            <a:ext cx="3503930" cy="4292600"/>
          </a:xfrm>
          <a:prstGeom prst="rect">
            <a:avLst/>
          </a:prstGeom>
        </p:spPr>
      </p:pic>
      <p:sp>
        <p:nvSpPr>
          <p:cNvPr id="5" name="Текстовое поле 4"/>
          <p:cNvSpPr txBox="1"/>
          <p:nvPr/>
        </p:nvSpPr>
        <p:spPr>
          <a:xfrm>
            <a:off x="5334000" y="1691005"/>
            <a:ext cx="6195695" cy="3538220"/>
          </a:xfrm>
          <a:prstGeom prst="rect">
            <a:avLst/>
          </a:prstGeom>
          <a:noFill/>
        </p:spPr>
        <p:txBody>
          <a:bodyPr wrap="square" rtlCol="0">
            <a:spAutoFit/>
          </a:bodyPr>
          <a:p>
            <a:r>
              <a:rPr lang="ru-RU" altLang="en-US" sz="2800"/>
              <a:t>Первый официальный герб Твери утвержден 10 октября 1780 года, на червлёном фоне щита расположен золотой престол, на зелёной подушке на которой лежит золотая корона. Подобное изображение использовалось как символ Тверской земли и ранее. </a:t>
            </a:r>
            <a:endParaRPr lang="ru-RU"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Немного из истории</a:t>
            </a:r>
            <a:endParaRPr lang="ru-RU" altLang="en-US"/>
          </a:p>
        </p:txBody>
      </p:sp>
      <p:sp>
        <p:nvSpPr>
          <p:cNvPr id="3" name="Замещающее содержимое 2"/>
          <p:cNvSpPr>
            <a:spLocks noGrp="1"/>
          </p:cNvSpPr>
          <p:nvPr>
            <p:ph sz="half" idx="1"/>
          </p:nvPr>
        </p:nvSpPr>
        <p:spPr>
          <a:xfrm>
            <a:off x="530225" y="1134745"/>
            <a:ext cx="5384800" cy="4953000"/>
          </a:xfrm>
        </p:spPr>
        <p:txBody>
          <a:bodyPr/>
          <a:p>
            <a:r>
              <a:rPr lang="ru-RU" altLang="en-US" sz="2800"/>
              <a:t>Первое косвенное упоминание о Твери содержится в уставной грамоте новгородского князя Всеволода Мстиславича, относящейся к 1135 или 1139 году и содержащей в себе постановления относительно взимания пошлин с «тверских гостей». Официально </a:t>
            </a:r>
            <a:endParaRPr lang="ru-RU" altLang="en-US" sz="2800"/>
          </a:p>
        </p:txBody>
      </p:sp>
      <p:pic>
        <p:nvPicPr>
          <p:cNvPr id="4" name="Замещающее содержимое 3"/>
          <p:cNvPicPr>
            <a:picLocks noChangeAspect="1"/>
          </p:cNvPicPr>
          <p:nvPr>
            <p:ph sz="half" idx="2"/>
          </p:nvPr>
        </p:nvPicPr>
        <p:blipFill>
          <a:blip r:embed="rId1"/>
          <a:stretch>
            <a:fillRect/>
          </a:stretch>
        </p:blipFill>
        <p:spPr>
          <a:xfrm>
            <a:off x="6591300" y="2090420"/>
            <a:ext cx="4762500" cy="3371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9" name="Изображение 8"/>
          <p:cNvPicPr>
            <a:picLocks noChangeAspect="1"/>
          </p:cNvPicPr>
          <p:nvPr/>
        </p:nvPicPr>
        <p:blipFill>
          <a:blip r:embed="rId1"/>
          <a:stretch>
            <a:fillRect/>
          </a:stretch>
        </p:blipFill>
        <p:spPr>
          <a:xfrm>
            <a:off x="3238500" y="1691005"/>
            <a:ext cx="5714365" cy="4076065"/>
          </a:xfrm>
          <a:prstGeom prst="rect">
            <a:avLst/>
          </a:prstGeom>
        </p:spPr>
      </p:pic>
      <p:pic>
        <p:nvPicPr>
          <p:cNvPr id="7" name="Изображение 6"/>
          <p:cNvPicPr>
            <a:picLocks noChangeAspect="1"/>
          </p:cNvPicPr>
          <p:nvPr/>
        </p:nvPicPr>
        <p:blipFill>
          <a:blip r:embed="rId2"/>
          <a:stretch>
            <a:fillRect/>
          </a:stretch>
        </p:blipFill>
        <p:spPr>
          <a:xfrm>
            <a:off x="7756525" y="549275"/>
            <a:ext cx="3136265" cy="2220595"/>
          </a:xfrm>
          <a:prstGeom prst="rect">
            <a:avLst/>
          </a:prstGeom>
        </p:spPr>
      </p:pic>
      <p:pic>
        <p:nvPicPr>
          <p:cNvPr id="8" name="Изображение 7"/>
          <p:cNvPicPr>
            <a:picLocks noChangeAspect="1"/>
          </p:cNvPicPr>
          <p:nvPr/>
        </p:nvPicPr>
        <p:blipFill>
          <a:blip r:embed="rId3"/>
          <a:stretch>
            <a:fillRect/>
          </a:stretch>
        </p:blipFill>
        <p:spPr>
          <a:xfrm>
            <a:off x="838200" y="549275"/>
            <a:ext cx="3054985" cy="2240915"/>
          </a:xfrm>
          <a:prstGeom prst="rect">
            <a:avLst/>
          </a:prstGeom>
        </p:spPr>
      </p:pic>
      <p:pic>
        <p:nvPicPr>
          <p:cNvPr id="6" name="Замещающее содержимое 5"/>
          <p:cNvPicPr>
            <a:picLocks noChangeAspect="1"/>
          </p:cNvPicPr>
          <p:nvPr>
            <p:ph sz="half" idx="2"/>
          </p:nvPr>
        </p:nvPicPr>
        <p:blipFill>
          <a:blip r:embed="rId4"/>
          <a:stretch>
            <a:fillRect/>
          </a:stretch>
        </p:blipFill>
        <p:spPr>
          <a:xfrm>
            <a:off x="626745" y="4269105"/>
            <a:ext cx="3264535" cy="2346960"/>
          </a:xfrm>
          <a:prstGeom prst="rect">
            <a:avLst/>
          </a:prstGeom>
        </p:spPr>
      </p:pic>
      <p:pic>
        <p:nvPicPr>
          <p:cNvPr id="5" name="Замещающее содержимое 4"/>
          <p:cNvPicPr>
            <a:picLocks noChangeAspect="1"/>
          </p:cNvPicPr>
          <p:nvPr>
            <p:ph sz="half" idx="1"/>
          </p:nvPr>
        </p:nvPicPr>
        <p:blipFill>
          <a:blip r:embed="rId5"/>
          <a:stretch>
            <a:fillRect/>
          </a:stretch>
        </p:blipFill>
        <p:spPr>
          <a:xfrm>
            <a:off x="7756525" y="4269105"/>
            <a:ext cx="3455035" cy="23615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Откуда пошло название-Тверь?</a:t>
            </a:r>
            <a:endParaRPr lang="ru-RU" altLang="en-US"/>
          </a:p>
        </p:txBody>
      </p:sp>
      <p:sp>
        <p:nvSpPr>
          <p:cNvPr id="3" name="Замещающее содержимое 2"/>
          <p:cNvSpPr>
            <a:spLocks noGrp="1"/>
          </p:cNvSpPr>
          <p:nvPr>
            <p:ph sz="half" idx="1"/>
          </p:nvPr>
        </p:nvSpPr>
        <p:spPr>
          <a:xfrm>
            <a:off x="838200" y="1825625"/>
            <a:ext cx="5181600" cy="4351338"/>
          </a:xfrm>
        </p:spPr>
        <p:txBody>
          <a:bodyPr>
            <a:normAutofit lnSpcReduction="10000"/>
          </a:bodyPr>
          <a:p>
            <a:r>
              <a:rPr lang="ru-RU" altLang="en-US" sz="2400"/>
              <a:t>Об этимологии названия города существует несколько версий, основные из них — финно-угорская и славянская. Согласно одной из них, его нарекли в честь реки Тверцы, а Тверца в свою очередь является производным от финского слова tiort — ‘быстрый’. По другой версии, имя города произошло от славянского «твердь» ‘крепость’</a:t>
            </a:r>
            <a:endParaRPr lang="ru-RU" altLang="en-US" sz="2400"/>
          </a:p>
        </p:txBody>
      </p:sp>
      <p:pic>
        <p:nvPicPr>
          <p:cNvPr id="5" name="Замещающее содержимое 4"/>
          <p:cNvPicPr>
            <a:picLocks noChangeAspect="1"/>
          </p:cNvPicPr>
          <p:nvPr>
            <p:ph sz="half" idx="2"/>
          </p:nvPr>
        </p:nvPicPr>
        <p:blipFill>
          <a:blip r:embed="rId1"/>
          <a:stretch>
            <a:fillRect/>
          </a:stretch>
        </p:blipFill>
        <p:spPr>
          <a:xfrm>
            <a:off x="6431280" y="1825625"/>
            <a:ext cx="4662805" cy="43516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Изображение 7"/>
          <p:cNvPicPr>
            <a:picLocks noChangeAspect="1"/>
          </p:cNvPicPr>
          <p:nvPr/>
        </p:nvPicPr>
        <p:blipFill>
          <a:blip r:embed="rId1"/>
          <a:stretch>
            <a:fillRect/>
          </a:stretch>
        </p:blipFill>
        <p:spPr>
          <a:xfrm>
            <a:off x="6755130" y="1372235"/>
            <a:ext cx="4426585" cy="2453640"/>
          </a:xfrm>
          <a:prstGeom prst="rect">
            <a:avLst/>
          </a:prstGeom>
        </p:spPr>
      </p:pic>
      <p:sp>
        <p:nvSpPr>
          <p:cNvPr id="2" name="Заголовок 1"/>
          <p:cNvSpPr>
            <a:spLocks noGrp="1"/>
          </p:cNvSpPr>
          <p:nvPr>
            <p:ph type="title"/>
          </p:nvPr>
        </p:nvSpPr>
        <p:spPr>
          <a:xfrm>
            <a:off x="838200" y="351790"/>
            <a:ext cx="10515600" cy="1325563"/>
          </a:xfrm>
        </p:spPr>
        <p:txBody>
          <a:bodyPr>
            <a:normAutofit fontScale="90000"/>
          </a:bodyPr>
          <a:p>
            <a:r>
              <a:rPr lang="ru-RU" altLang="en-US"/>
              <a:t>Тверь-наше прошлое, настоящее и будущее!</a:t>
            </a:r>
            <a:endParaRPr lang="ru-RU" altLang="en-US"/>
          </a:p>
        </p:txBody>
      </p:sp>
      <p:pic>
        <p:nvPicPr>
          <p:cNvPr id="5" name="Замещающее содержимое 4"/>
          <p:cNvPicPr>
            <a:picLocks noChangeAspect="1"/>
          </p:cNvPicPr>
          <p:nvPr>
            <p:ph sz="half" idx="1"/>
          </p:nvPr>
        </p:nvPicPr>
        <p:blipFill>
          <a:blip r:embed="rId2"/>
          <a:stretch>
            <a:fillRect/>
          </a:stretch>
        </p:blipFill>
        <p:spPr>
          <a:xfrm>
            <a:off x="304800" y="1267460"/>
            <a:ext cx="3928745" cy="2558415"/>
          </a:xfrm>
          <a:prstGeom prst="rect">
            <a:avLst/>
          </a:prstGeom>
        </p:spPr>
      </p:pic>
      <p:pic>
        <p:nvPicPr>
          <p:cNvPr id="6" name="Замещающее содержимое 5"/>
          <p:cNvPicPr>
            <a:picLocks noChangeAspect="1"/>
          </p:cNvPicPr>
          <p:nvPr>
            <p:ph sz="half" idx="2"/>
          </p:nvPr>
        </p:nvPicPr>
        <p:blipFill>
          <a:blip r:embed="rId3"/>
          <a:stretch>
            <a:fillRect/>
          </a:stretch>
        </p:blipFill>
        <p:spPr>
          <a:xfrm>
            <a:off x="3505200" y="3218815"/>
            <a:ext cx="5181600" cy="34423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Замещающее содержимое 4"/>
          <p:cNvPicPr>
            <a:picLocks noChangeAspect="1"/>
          </p:cNvPicPr>
          <p:nvPr>
            <p:ph sz="half" idx="2"/>
          </p:nvPr>
        </p:nvPicPr>
        <p:blipFill>
          <a:blip r:embed="rId1"/>
          <a:stretch>
            <a:fillRect/>
          </a:stretch>
        </p:blipFill>
        <p:spPr>
          <a:xfrm>
            <a:off x="2270125" y="556895"/>
            <a:ext cx="7651115" cy="5744210"/>
          </a:xfrm>
          <a:prstGeom prst="rect">
            <a:avLst/>
          </a:prstGeom>
        </p:spPr>
      </p:pic>
    </p:spTree>
  </p:cSld>
  <p:clrMapOvr>
    <a:masterClrMapping/>
  </p:clrMapOvr>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1001</Words>
  <Application>WPS Presentation</Application>
  <PresentationFormat>Широкоэкранный</PresentationFormat>
  <Paragraphs>21</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vt:lpstr>
      <vt:lpstr>SimSun</vt:lpstr>
      <vt:lpstr>Wingdings</vt:lpstr>
      <vt:lpstr>Microsoft YaHei</vt:lpstr>
      <vt:lpstr/>
      <vt:lpstr>Arial Unicode MS</vt:lpstr>
      <vt:lpstr>Calibri</vt:lpstr>
      <vt:lpstr>Segoe Print</vt:lpstr>
      <vt:lpstr>Green Color</vt:lpstr>
      <vt:lpstr>Знакомьтесь: Тверь!</vt:lpstr>
      <vt:lpstr>Герб города Тверь</vt:lpstr>
      <vt:lpstr>Немного из истории</vt:lpstr>
      <vt:lpstr>PowerPoint 演示文稿</vt:lpstr>
      <vt:lpstr>Откуда пошло название-Тверь?</vt:lpstr>
      <vt:lpstr>Тверь-наше прошлое, настоящее и будущее!</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Знакомьтесь: Тверь!</dc:title>
  <dc:creator>Ученик</dc:creator>
  <cp:lastModifiedBy>Lenovo</cp:lastModifiedBy>
  <cp:revision>2</cp:revision>
  <dcterms:created xsi:type="dcterms:W3CDTF">2019-03-26T10:02:00Z</dcterms:created>
  <dcterms:modified xsi:type="dcterms:W3CDTF">2019-03-29T08:31:37Z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1049-10.2.0.7635</vt:lpwstr>
  </property>
</Properties>
</file>