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A303D3-F00D-4CA8-B1BB-C76C937781B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3F5A88-531A-457E-98C9-1B12E86CE6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D%D1%81%D1%82%D0%B0%D0%BD%D1%82%D0%B8%D0%BD_%D0%9C%D0%B8%D1%85%D0%B0%D0%B9%D0%BB%D0%BE%D0%B2%D0%B8%D1%87_%D0%A2%D0%B2%D0%B5%D1%80%D1%81%D0%BA%D0%BE%D0%B9" TargetMode="External"/><Relationship Id="rId3" Type="http://schemas.openxmlformats.org/officeDocument/2006/relationships/hyperlink" Target="https://ru.wikipedia.org/wiki/%D0%94%D0%BC%D0%B8%D1%82%D1%80%D0%B8%D0%B9_%D0%91%D0%BE%D1%80%D0%B8%D1%81%D0%BE%D0%B2%D0%B8%D1%87" TargetMode="External"/><Relationship Id="rId7" Type="http://schemas.openxmlformats.org/officeDocument/2006/relationships/hyperlink" Target="https://ru.wikipedia.org/wiki/%D0%AE%D1%80%D0%B8%D0%B9_%D0%9B%D1%8C%D0%B2%D0%BE%D0%B2%D0%B8%D1%87" TargetMode="External"/><Relationship Id="rId2" Type="http://schemas.openxmlformats.org/officeDocument/2006/relationships/hyperlink" Target="https://ru.wikipedia.org/wiki/%D0%90%D0%BD%D0%BD%D0%B0_%D0%9A%D0%B0%D1%88%D0%B8%D0%BD%D1%81%D0%BA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B%D0%B5%D0%BA%D1%81%D0%B0%D0%BD%D0%B4%D1%80_%D0%9C%D0%B8%D1%85%D0%B0%D0%B9%D0%BB%D0%BE%D0%B2%D0%B8%D1%87_%D0%A2%D0%B2%D0%B5%D1%80%D1%81%D0%BA%D0%BE%D0%B9" TargetMode="External"/><Relationship Id="rId11" Type="http://schemas.openxmlformats.org/officeDocument/2006/relationships/hyperlink" Target="https://ru.wikipedia.org/wiki/%D0%98%D0%B2%D0%B0%D0%BD_%D0%90%D0%BB%D0%B5%D0%BA%D1%81%D0%B0%D0%BD%D0%B4%D1%80%D0%BE%D0%B2%D0%B8%D1%87_(%D0%BA%D0%BD%D1%8F%D0%B7%D1%8C_%D1%81%D0%BC%D0%BE%D0%BB%D0%B5%D0%BD%D1%81%D0%BA%D0%B8%D0%B9)" TargetMode="External"/><Relationship Id="rId5" Type="http://schemas.openxmlformats.org/officeDocument/2006/relationships/hyperlink" Target="https://ru.wikipedia.org/wiki/%D0%93%D0%B5%D0%B4%D0%B8%D0%BC%D0%B8%D0%BD" TargetMode="External"/><Relationship Id="rId10" Type="http://schemas.openxmlformats.org/officeDocument/2006/relationships/hyperlink" Target="https://ru.wikipedia.org/wiki/%D0%92%D0%B0%D1%81%D0%B8%D0%BB%D0%B8%D0%B9_%D0%9C%D0%B8%D1%85%D0%B0%D0%B9%D0%BB%D0%BE%D0%B2%D0%B8%D1%87_%D0%9A%D0%B0%D1%88%D0%B8%D0%BD%D1%81%D0%BA%D0%B8%D0%B9_(%D1%81%D1%82%D0%B0%D1%80%D1%88%D0%B8%D0%B9)" TargetMode="External"/><Relationship Id="rId4" Type="http://schemas.openxmlformats.org/officeDocument/2006/relationships/hyperlink" Target="https://ru.wikipedia.org/wiki/%D0%94%D0%BC%D0%B8%D1%82%D1%80%D0%B8%D0%B9_%D0%9C%D0%B8%D1%85%D0%B0%D0%B9%D0%BB%D0%BE%D0%B2%D0%B8%D1%87_%D0%93%D1%80%D0%BE%D0%B7%D0%BD%D1%8B%D0%B5_%D0%9E%D1%87%D0%B8" TargetMode="External"/><Relationship Id="rId9" Type="http://schemas.openxmlformats.org/officeDocument/2006/relationships/hyperlink" Target="https://ru.wikipedia.org/wiki/%D0%AE%D1%80%D0%B8%D0%B9_%D0%94%D0%B0%D0%BD%D0%B8%D0%BB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6%D0%B5%D1%80%D0%BA%D0%BE%D0%B2%D1%8C_%D0%9C%D0%B8%D1%85%D0%B0%D0%B8%D0%BB%D0%B0_%D0%A2%D0%B2%D0%B5%D1%80%D1%81%D0%BA%D0%BE%D0%B3%D0%BE_(%D0%A2%D0%B2%D0%B5%D1%80%D1%8C)&amp;action=edit&amp;redlink=1" TargetMode="External"/><Relationship Id="rId3" Type="http://schemas.openxmlformats.org/officeDocument/2006/relationships/hyperlink" Target="https://ru.wikipedia.org/wiki/%D0%A1%D0%BE%D0%B2%D0%B5%D1%82%D1%81%D0%BA%D0%B0%D1%8F_%D0%BF%D0%BB%D0%BE%D1%89%D0%B0%D0%B4%D1%8C_(%D0%A2%D0%B2%D0%B5%D1%80%D1%8C)" TargetMode="External"/><Relationship Id="rId7" Type="http://schemas.openxmlformats.org/officeDocument/2006/relationships/hyperlink" Target="https://ru.wikipedia.org/wiki/%D0%92%D0%BE%D0%BB%D0%B3%D0%B0" TargetMode="External"/><Relationship Id="rId12" Type="http://schemas.openxmlformats.org/officeDocument/2006/relationships/image" Target="../media/image10.jpeg"/><Relationship Id="rId2" Type="http://schemas.openxmlformats.org/officeDocument/2006/relationships/hyperlink" Target="https://ru.wikipedia.org/wiki/%D0%A2%D1%8B%D1%81%D1%8F%D1%87%D0%B5%D0%BB%D0%B5%D1%82%D0%B8%D0%B5_%D0%A0%D0%BE%D1%81%D1%81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C%D0%BC%D0%B0%D0%BA%D0%B0" TargetMode="External"/><Relationship Id="rId11" Type="http://schemas.openxmlformats.org/officeDocument/2006/relationships/image" Target="../media/image9.jpg"/><Relationship Id="rId5" Type="http://schemas.openxmlformats.org/officeDocument/2006/relationships/hyperlink" Target="https://ru.wikipedia.org/wiki/%D0%93%D0%BE%D1%80%D0%BE%D0%B4%D1%81%D0%BA%D0%BE%D0%B9_%D1%81%D0%B0%D0%B4_(%D0%A2%D0%B2%D0%B5%D1%80%D1%8C)" TargetMode="External"/><Relationship Id="rId10" Type="http://schemas.openxmlformats.org/officeDocument/2006/relationships/hyperlink" Target="https://ru.wikipedia.org/wiki/%D0%91%D0%B0%D0%BB%D0%B0%D1%88%D0%BE%D0%B2,_%D0%94%D0%BC%D0%B8%D1%82%D1%80%D0%B8%D0%B9_%D0%9C%D0%B8%D1%85%D0%B0%D0%B9%D0%BB%D0%BE%D0%B2%D0%B8%D1%87" TargetMode="External"/><Relationship Id="rId4" Type="http://schemas.openxmlformats.org/officeDocument/2006/relationships/hyperlink" Target="https://ru.wikipedia.org/wiki/%D0%A2%D0%B2%D0%B5%D1%80%D1%8C" TargetMode="External"/><Relationship Id="rId9" Type="http://schemas.openxmlformats.org/officeDocument/2006/relationships/hyperlink" Target="https://ru.wikipedia.org/wiki/%D0%A6%D0%B5%D1%80%D0%BA%D0%BE%D0%B2%D1%8C_%D0%9C%D0%B8%D1%85%D0%B0%D0%B8%D0%BB%D0%B0_%D0%A2%D0%B2%D0%B5%D1%80%D1%81%D0%BA%D0%BE%D0%B3%D0%BE_(%D0%A2%D0%B1%D0%B8%D0%BB%D0%B8%D1%81%D0%B8)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evo-info.ru/articles/find/%D0%A2%D0%92%D0%95%D0%A0%D0%A1%D0%9A%D0%9E%D0%99+%D0%9F%D0%A0%D0%95%D0%9E%D0%91%D0%A0%D0%90%D0%96%D0%95%D0%9D%D0%A1%D0%9A%D0%98%D0%99+%D0%A5%D0%A0%D0%90%D0%9C.html" TargetMode="External"/><Relationship Id="rId2" Type="http://schemas.openxmlformats.org/officeDocument/2006/relationships/hyperlink" Target="https://drevo-info.ru/articles/240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D%D0%B0_%D0%9A%D0%B0%D1%88%D0%B8%D0%BD%D1%81%D0%BA%D0%B0%D1%8F" TargetMode="External"/><Relationship Id="rId2" Type="http://schemas.openxmlformats.org/officeDocument/2006/relationships/hyperlink" Target="https://ru.wikipedia.org/wiki/%D0%94%D0%BC%D0%B8%D1%82%D1%80%D0%B8%D0%B9_%D0%91%D0%BE%D1%80%D0%B8%D1%81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ru.wikipedia.org/wiki/%D0%9A%D0%B0%D1%88%D0%B8%D0%BD%D1%81%D0%BA%D0%BE%D0%B5_%D0%BA%D0%BD%D1%8F%D0%B6%D0%B5%D1%81%D1%82%D0%B2%D0%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C%D0%B8%D1%82%D1%80%D0%BE%D0%B2%D1%81%D0%BA%D0%B8%D0%B9_%D1%81%D1%8A%D0%B5%D0%B7%D0%B4_%D0%BA%D0%BD%D1%8F%D0%B7%D0%B5%D0%B9" TargetMode="External"/><Relationship Id="rId2" Type="http://schemas.openxmlformats.org/officeDocument/2006/relationships/hyperlink" Target="https://ru.wikipedia.org/wiki/%D0%9B%D0%B0%D0%BD%D0%B4%D1%81%D0%BA%D1%80%D0%BE%D0%BD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1%80%D0%B8%D0%B9_III_%D0%94%D0%B0%D0%BD%D0%B8%D0%B8%D0%BB%D0%BE%D0%B2%D0%B8%D1%87" TargetMode="External"/><Relationship Id="rId2" Type="http://schemas.openxmlformats.org/officeDocument/2006/relationships/hyperlink" Target="https://ru.wikipedia.org/wiki/%D0%90%D0%BD%D0%B4%D1%80%D0%B5%D0%B9_%D0%90%D0%BB%D0%B5%D0%BA%D1%81%D0%B0%D0%BD%D0%B4%D1%80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1%D1%82%D1%80%D0%BE%D0%BC%D0%B0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ru.wikipedia.org/wiki/%D0%90%D0%BD%D0%B4%D1%80%D0%B5%D0%B9_%D0%90%D0%BB%D0%B5%D0%BA%D1%81%D0%B0%D0%BD%D0%B4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E%D0%B2%D0%B3%D0%BE%D1%80%D0%BE%D0%B4%D1%81%D0%BA%D0%B0%D1%8F_%D0%B7%D0%B5%D0%BC%D0%BB%D1%8F" TargetMode="External"/><Relationship Id="rId5" Type="http://schemas.openxmlformats.org/officeDocument/2006/relationships/hyperlink" Target="https://ru.wikipedia.org/wiki/%D0%9D%D0%B8%D0%B6%D0%BD%D0%B8%D0%B9_%D0%9D%D0%BE%D0%B2%D0%B3%D0%BE%D1%80%D0%BE%D0%B4" TargetMode="External"/><Relationship Id="rId4" Type="http://schemas.openxmlformats.org/officeDocument/2006/relationships/hyperlink" Target="https://ru.wikipedia.org/wiki/%D0%93%D0%BE%D1%80%D0%BE%D0%B4%D0%B5%D1%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ru.wikipedia.org/wiki/%D0%9A%D0%BE%D0%BD%D1%87%D0%B0%D0%BA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0%D1%81%D0%BE-%D0%9F%D1%80%D0%B5%D0%BE%D0%B1%D1%80%D0%B0%D0%B6%D0%B5%D0%BD%D1%81%D0%BA%D0%B8%D0%B9_%D1%81%D0%BE%D0%B1%D0%BE%D1%80_(%D0%A2%D0%B2%D0%B5%D1%80%D1%8C)" TargetMode="External"/><Relationship Id="rId2" Type="http://schemas.openxmlformats.org/officeDocument/2006/relationships/hyperlink" Target="https://ru.wikipedia.org/wiki/%D0%90%D0%BB%D0%B5%D0%BA%D1%81%D0%B0%D0%BD%D0%B4%D1%80_%D0%9C%D0%B8%D1%85%D0%B0%D0%B9%D0%BB%D0%BE%D0%B2%D0%B8%D1%87_(%D0%BA%D0%BD%D1%8F%D0%B7%D1%8C_%D0%B2%D0%BB%D0%B0%D0%B4%D0%B8%D0%BC%D0%B8%D1%80%D1%81%D0%BA%D0%B8%D0%B9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6672"/>
            <a:ext cx="5637010" cy="882119"/>
          </a:xfrm>
        </p:spPr>
        <p:txBody>
          <a:bodyPr>
            <a:normAutofit fontScale="25000" lnSpcReduction="20000"/>
          </a:bodyPr>
          <a:lstStyle/>
          <a:p>
            <a:r>
              <a:rPr lang="ru-RU" sz="10000" b="1" dirty="0" smtClean="0"/>
              <a:t>Михаил Тверской</a:t>
            </a:r>
          </a:p>
          <a:p>
            <a:r>
              <a:rPr lang="ru-RU" sz="9600" dirty="0" smtClean="0"/>
              <a:t>(1271/1272 — 1318) </a:t>
            </a:r>
          </a:p>
          <a:p>
            <a:r>
              <a:rPr lang="ru-RU" sz="3600" smtClean="0"/>
              <a:t>Князь Тверской</a:t>
            </a: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69772"/>
            <a:ext cx="5940152" cy="396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01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8136904" cy="59766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/>
              <a:t>Жена</a:t>
            </a:r>
            <a:r>
              <a:rPr lang="ru-RU" dirty="0"/>
              <a:t> — с 1294 года </a:t>
            </a:r>
            <a:r>
              <a:rPr lang="ru-RU" dirty="0">
                <a:hlinkClick r:id="rId2" tooltip="Анна Кашинская"/>
              </a:rPr>
              <a:t>Анна </a:t>
            </a:r>
            <a:r>
              <a:rPr lang="ru-RU" dirty="0" err="1">
                <a:hlinkClick r:id="rId2" tooltip="Анна Кашинская"/>
              </a:rPr>
              <a:t>Кашинская</a:t>
            </a:r>
            <a:r>
              <a:rPr lang="ru-RU" dirty="0"/>
              <a:t>, дочь </a:t>
            </a:r>
            <a:r>
              <a:rPr lang="ru-RU" dirty="0">
                <a:hlinkClick r:id="rId3" tooltip="Дмитрий Борисович"/>
              </a:rPr>
              <a:t>Дмитрия Борисовича Ростовского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b="1" dirty="0"/>
              <a:t>Дети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>
                <a:hlinkClick r:id="rId4" tooltip="Дмитрий Михайлович Грозные Очи"/>
              </a:rPr>
              <a:t>Дмитрий Михайлович Грозные Очи</a:t>
            </a:r>
            <a:r>
              <a:rPr lang="ru-RU" dirty="0"/>
              <a:t> (1299—1326) — великий князь тверской (1318—1326) и владимирский (1322—1326), женат на литовской княжне Марии </a:t>
            </a:r>
            <a:r>
              <a:rPr lang="ru-RU" dirty="0" err="1">
                <a:hlinkClick r:id="rId5" tooltip="Гедимин"/>
              </a:rPr>
              <a:t>Гедиминовне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Феодора (род. 1300).</a:t>
            </a:r>
          </a:p>
          <a:p>
            <a:pPr marL="45720" indent="0">
              <a:buNone/>
            </a:pPr>
            <a:r>
              <a:rPr lang="ru-RU" dirty="0">
                <a:hlinkClick r:id="rId6" tooltip="Александр Михайлович Тверской"/>
              </a:rPr>
              <a:t>Александр Михайлович Тверской</a:t>
            </a:r>
            <a:r>
              <a:rPr lang="ru-RU" dirty="0"/>
              <a:t> (1301—1339) — великий князь тверской (1326—1328, 1337—1339) и владимирский (1326—1327), женат предположительно на </a:t>
            </a:r>
            <a:r>
              <a:rPr lang="ru-RU" dirty="0" err="1"/>
              <a:t>галицкой</a:t>
            </a:r>
            <a:r>
              <a:rPr lang="ru-RU" dirty="0"/>
              <a:t> княжне Анастасии </a:t>
            </a:r>
            <a:r>
              <a:rPr lang="ru-RU" dirty="0">
                <a:hlinkClick r:id="rId7" tooltip="Юрий Львович"/>
              </a:rPr>
              <a:t>Юрьевне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>
                <a:hlinkClick r:id="rId8" tooltip="Константин Михайлович Тверской"/>
              </a:rPr>
              <a:t>Константин Михайлович Тверской</a:t>
            </a:r>
            <a:r>
              <a:rPr lang="ru-RU" dirty="0"/>
              <a:t> (ум. 1345) — великий князь тверской (1328—1337, 1339—1345), женат на московской княжне Софье </a:t>
            </a:r>
            <a:r>
              <a:rPr lang="ru-RU" dirty="0">
                <a:hlinkClick r:id="rId9" tooltip="Юрий Данилович"/>
              </a:rPr>
              <a:t>Юрьевне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>
                <a:hlinkClick r:id="rId10" tooltip="Василий Михайлович Кашинский (старший)"/>
              </a:rPr>
              <a:t>Василий Михайлович </a:t>
            </a:r>
            <a:r>
              <a:rPr lang="ru-RU" dirty="0" err="1">
                <a:hlinkClick r:id="rId10" tooltip="Василий Михайлович Кашинский (старший)"/>
              </a:rPr>
              <a:t>Кашинский</a:t>
            </a:r>
            <a:r>
              <a:rPr lang="ru-RU" dirty="0"/>
              <a:t> (ум. 1368) — князь </a:t>
            </a:r>
            <a:r>
              <a:rPr lang="ru-RU" dirty="0" err="1"/>
              <a:t>кашинский</a:t>
            </a:r>
            <a:r>
              <a:rPr lang="ru-RU" dirty="0"/>
              <a:t> и великий князь тверской (1349—1368), женат на смоленской княжне Елене </a:t>
            </a:r>
            <a:r>
              <a:rPr lang="ru-RU" dirty="0">
                <a:hlinkClick r:id="rId11" tooltip="Иван Александрович (князь смоленский)"/>
              </a:rPr>
              <a:t>Ивановне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Увековечение </a:t>
            </a:r>
            <a:r>
              <a:rPr lang="ru-RU" dirty="0" smtClean="0"/>
              <a:t>памяти</a:t>
            </a:r>
          </a:p>
          <a:p>
            <a:r>
              <a:rPr lang="ru-RU" dirty="0" smtClean="0"/>
              <a:t>Князь </a:t>
            </a:r>
            <a:r>
              <a:rPr lang="ru-RU" dirty="0"/>
              <a:t>Михаил изображен на памятнике «</a:t>
            </a:r>
            <a:r>
              <a:rPr lang="ru-RU" dirty="0">
                <a:hlinkClick r:id="rId2" tooltip="Тысячелетие России"/>
              </a:rPr>
              <a:t>Тысячелетие России</a:t>
            </a:r>
            <a:r>
              <a:rPr lang="ru-RU" dirty="0"/>
              <a:t>» в Великом Новгороде.</a:t>
            </a:r>
          </a:p>
          <a:p>
            <a:r>
              <a:rPr lang="ru-RU" dirty="0"/>
              <a:t>23 мая 2008 года на </a:t>
            </a:r>
            <a:r>
              <a:rPr lang="ru-RU" dirty="0">
                <a:hlinkClick r:id="rId3" tooltip="Советская площадь (Тверь)"/>
              </a:rPr>
              <a:t>Советской площади</a:t>
            </a:r>
            <a:r>
              <a:rPr lang="ru-RU" dirty="0"/>
              <a:t> </a:t>
            </a:r>
            <a:r>
              <a:rPr lang="ru-RU" dirty="0">
                <a:hlinkClick r:id="rId4" tooltip="Тверь"/>
              </a:rPr>
              <a:t>Твери</a:t>
            </a:r>
            <a:r>
              <a:rPr lang="ru-RU" dirty="0"/>
              <a:t> открыт конный памятник Михаилу Ярославичу — небесному покровителю города — работы скульптора Андрея Ковальчука.</a:t>
            </a:r>
          </a:p>
          <a:p>
            <a:r>
              <a:rPr lang="ru-RU" dirty="0"/>
              <a:t>В 2018 году Советская площадь была переименована в Площадь Михаила Тверского.</a:t>
            </a:r>
          </a:p>
          <a:p>
            <a:r>
              <a:rPr lang="ru-RU" dirty="0"/>
              <a:t>В </a:t>
            </a:r>
            <a:r>
              <a:rPr lang="ru-RU" dirty="0">
                <a:hlinkClick r:id="rId5" tooltip="Городской сад (Тверь)"/>
              </a:rPr>
              <a:t>Городском саду</a:t>
            </a:r>
            <a:r>
              <a:rPr lang="ru-RU" dirty="0"/>
              <a:t> </a:t>
            </a:r>
            <a:r>
              <a:rPr lang="ru-RU" dirty="0">
                <a:hlinkClick r:id="rId4" tooltip="Тверь"/>
              </a:rPr>
              <a:t>Твери</a:t>
            </a:r>
            <a:r>
              <a:rPr lang="ru-RU" dirty="0"/>
              <a:t>, у Волжского спуска, сооружён поклонный крест Михаилу Ярославичу. В месте впадения </a:t>
            </a:r>
            <a:r>
              <a:rPr lang="ru-RU" dirty="0" err="1">
                <a:hlinkClick r:id="rId6" tooltip="Тьмака"/>
              </a:rPr>
              <a:t>Тьмаки</a:t>
            </a:r>
            <a:r>
              <a:rPr lang="ru-RU" dirty="0"/>
              <a:t> в </a:t>
            </a:r>
            <a:r>
              <a:rPr lang="ru-RU" dirty="0">
                <a:hlinkClick r:id="rId7" tooltip="Волга"/>
              </a:rPr>
              <a:t>Волгу</a:t>
            </a:r>
            <a:r>
              <a:rPr lang="ru-RU" dirty="0"/>
              <a:t> воздвигнута </a:t>
            </a:r>
            <a:r>
              <a:rPr lang="ru-RU" dirty="0">
                <a:hlinkClick r:id="rId8" tooltip="Церковь Михаила Тверского (Тверь) (страница отсутствует)"/>
              </a:rPr>
              <a:t>церковь Михаила Тверского</a:t>
            </a:r>
            <a:r>
              <a:rPr lang="ru-RU" dirty="0"/>
              <a:t>.</a:t>
            </a:r>
          </a:p>
          <a:p>
            <a:r>
              <a:rPr lang="ru-RU" dirty="0">
                <a:hlinkClick r:id="rId9" tooltip="Церковь Михаила Тверского (Тбилиси)"/>
              </a:rPr>
              <a:t>Церковь Михаила Тверского</a:t>
            </a:r>
            <a:r>
              <a:rPr lang="ru-RU" dirty="0"/>
              <a:t> есть в Тбилиси.</a:t>
            </a:r>
          </a:p>
          <a:p>
            <a:r>
              <a:rPr lang="ru-RU" dirty="0"/>
              <a:t>Князь Михаил Ярославич выведен </a:t>
            </a:r>
            <a:r>
              <a:rPr lang="ru-RU" dirty="0">
                <a:hlinkClick r:id="rId10" tooltip="Балашов, Дмитрий Михайлович"/>
              </a:rPr>
              <a:t>Дмитрием </a:t>
            </a:r>
            <a:r>
              <a:rPr lang="ru-RU" dirty="0" err="1">
                <a:hlinkClick r:id="rId10" tooltip="Балашов, Дмитрий Михайлович"/>
              </a:rPr>
              <a:t>Балашовым</a:t>
            </a:r>
            <a:r>
              <a:rPr lang="ru-RU" dirty="0"/>
              <a:t> в романе «Великий стол».</a:t>
            </a:r>
          </a:p>
          <a:p>
            <a:r>
              <a:rPr lang="ru-RU" dirty="0"/>
              <a:t>Князь Михаил является главным героем созданного в конце 1960-х романа Николая </a:t>
            </a:r>
            <a:r>
              <a:rPr lang="ru-RU" dirty="0" err="1"/>
              <a:t>Фуделя</a:t>
            </a:r>
            <a:r>
              <a:rPr lang="ru-RU" dirty="0"/>
              <a:t> «Великий князь Михаил Тверской. Роман-эпоха» (писал под псевдонимом Николай Плотников). Впервые роман был издан в 1993 году под названием «Иго».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24847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17646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47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424936" cy="39455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Мать </a:t>
            </a:r>
            <a:r>
              <a:rPr lang="ru-RU" dirty="0">
                <a:solidFill>
                  <a:schemeClr val="tx1"/>
                </a:solidFill>
              </a:rPr>
              <a:t>Михаила, Ксения, воспитала в сыне горячую любовь к Богу.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Воспитывался </a:t>
            </a:r>
            <a:r>
              <a:rPr lang="ru-RU" dirty="0">
                <a:solidFill>
                  <a:schemeClr val="tx1"/>
                </a:solidFill>
              </a:rPr>
              <a:t>и учился Михаил под руководством Новгородского </a:t>
            </a:r>
            <a:r>
              <a:rPr lang="ru-RU" dirty="0" smtClean="0">
                <a:solidFill>
                  <a:schemeClr val="tx1"/>
                </a:solidFill>
              </a:rPr>
              <a:t>архиепископа.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Тверском княжении</a:t>
            </a:r>
            <a:r>
              <a:rPr lang="ru-RU" dirty="0">
                <a:solidFill>
                  <a:schemeClr val="tx1"/>
                </a:solidFill>
              </a:rPr>
              <a:t> сменил старшего брата </a:t>
            </a:r>
            <a:r>
              <a:rPr lang="ru-RU" dirty="0" smtClean="0">
                <a:solidFill>
                  <a:schemeClr val="tx1"/>
                </a:solidFill>
              </a:rPr>
              <a:t>Святослава.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1" y="2420888"/>
            <a:ext cx="2959833" cy="429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9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72853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/>
              <a:t>В </a:t>
            </a:r>
            <a:r>
              <a:rPr lang="ru-RU" sz="2000" b="0" dirty="0">
                <a:hlinkClick r:id="rId2" tooltip="1285"/>
              </a:rPr>
              <a:t>1285</a:t>
            </a:r>
            <a:r>
              <a:rPr lang="ru-RU" sz="2000" b="0" dirty="0"/>
              <a:t> году он построил </a:t>
            </a:r>
            <a:r>
              <a:rPr lang="ru-RU" sz="2000" b="0" dirty="0">
                <a:hlinkClick r:id="rId3" tooltip="ТВЕРСКОЙ ПРЕОБРАЖЕНСКИЙ ХРАМ"/>
              </a:rPr>
              <a:t>каменный храм в честь Спаса Преображения</a:t>
            </a:r>
            <a:r>
              <a:rPr lang="ru-RU" sz="2000" b="0" dirty="0"/>
              <a:t> на месте деревянной церкви Космы и Дамиана.</a:t>
            </a:r>
            <a:br>
              <a:rPr lang="ru-RU" sz="2000" b="0" dirty="0"/>
            </a:br>
            <a:endParaRPr lang="ru-RU" sz="20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345395" cy="418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97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1751" y="116632"/>
            <a:ext cx="7416824" cy="338437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 1293 году Михаил женился на дочери ростовского князя </a:t>
            </a:r>
            <a:r>
              <a:rPr lang="ru-RU" dirty="0">
                <a:hlinkClick r:id="rId2" tooltip="Дмитрий Борисович"/>
              </a:rPr>
              <a:t>Дмитрия Борисовича</a:t>
            </a:r>
            <a:r>
              <a:rPr lang="ru-RU" i="1" dirty="0"/>
              <a:t>, Анне </a:t>
            </a:r>
            <a:r>
              <a:rPr lang="ru-RU" dirty="0"/>
              <a:t>(впоследствии святой </a:t>
            </a:r>
            <a:r>
              <a:rPr lang="ru-RU" dirty="0">
                <a:hlinkClick r:id="rId3" tooltip="Анна Кашинская"/>
              </a:rPr>
              <a:t>Анне </a:t>
            </a:r>
            <a:r>
              <a:rPr lang="ru-RU" dirty="0" err="1">
                <a:hlinkClick r:id="rId3" tooltip="Анна Кашинская"/>
              </a:rPr>
              <a:t>Кашинской</a:t>
            </a:r>
            <a:r>
              <a:rPr lang="ru-RU" dirty="0" smtClean="0"/>
              <a:t>).</a:t>
            </a:r>
          </a:p>
          <a:p>
            <a:pPr marL="45720" indent="0">
              <a:buNone/>
            </a:pPr>
            <a:r>
              <a:rPr lang="ru-RU" dirty="0" smtClean="0"/>
              <a:t>По </a:t>
            </a:r>
            <a:r>
              <a:rPr lang="ru-RU" dirty="0"/>
              <a:t>мнению некоторых историков, </a:t>
            </a:r>
            <a:r>
              <a:rPr lang="ru-RU" dirty="0" smtClean="0"/>
              <a:t>получил  </a:t>
            </a:r>
            <a:r>
              <a:rPr lang="ru-RU" dirty="0"/>
              <a:t>права на </a:t>
            </a:r>
            <a:r>
              <a:rPr lang="ru-RU" dirty="0" err="1">
                <a:hlinkClick r:id="rId4" tooltip="Кашинское княжество"/>
              </a:rPr>
              <a:t>Кашинский</a:t>
            </a:r>
            <a:r>
              <a:rPr lang="ru-RU" dirty="0">
                <a:hlinkClick r:id="rId4" tooltip="Кашинское княжество"/>
              </a:rPr>
              <a:t> удел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4520862" cy="432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47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268760"/>
            <a:ext cx="6400800" cy="35283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Походы :</a:t>
            </a:r>
          </a:p>
          <a:p>
            <a:r>
              <a:rPr lang="ru-RU" dirty="0" smtClean="0"/>
              <a:t>В </a:t>
            </a:r>
            <a:r>
              <a:rPr lang="ru-RU" dirty="0"/>
              <a:t>1300 году участвовал в походе русских на </a:t>
            </a:r>
            <a:r>
              <a:rPr lang="ru-RU" dirty="0" err="1">
                <a:hlinkClick r:id="rId2" tooltip="Ландскрона"/>
              </a:rPr>
              <a:t>Ландскрону</a:t>
            </a:r>
            <a:r>
              <a:rPr lang="ru-RU" dirty="0"/>
              <a:t>, но город был взят до прихода войск Михаила Ярославича и тверское войско вернулось домой.</a:t>
            </a:r>
          </a:p>
          <a:p>
            <a:r>
              <a:rPr lang="ru-RU" dirty="0"/>
              <a:t>В 1301 году участвовал в </a:t>
            </a:r>
            <a:r>
              <a:rPr lang="ru-RU" dirty="0">
                <a:hlinkClick r:id="rId3" tooltip="Дмитровский съезд князей"/>
              </a:rPr>
              <a:t>Дмитровском съезде русских князей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5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4482"/>
            <a:ext cx="8280920" cy="38735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Дата восхождения на владимирский великокняжеский престол </a:t>
            </a:r>
            <a:r>
              <a:rPr lang="ru-RU" dirty="0" smtClean="0"/>
              <a:t>в 1304</a:t>
            </a:r>
            <a:r>
              <a:rPr lang="ru-RU" dirty="0"/>
              <a:t>, либо </a:t>
            </a:r>
            <a:r>
              <a:rPr lang="ru-RU" dirty="0" smtClean="0"/>
              <a:t>в 1305 </a:t>
            </a:r>
            <a:r>
              <a:rPr lang="ru-RU" dirty="0"/>
              <a:t>год.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Это </a:t>
            </a:r>
            <a:r>
              <a:rPr lang="ru-RU" dirty="0"/>
              <a:t>связано с тем, что умерший в 1304 году Великий князь владимирский </a:t>
            </a:r>
            <a:r>
              <a:rPr lang="ru-RU" dirty="0">
                <a:hlinkClick r:id="rId2" tooltip="Андрей Александрович"/>
              </a:rPr>
              <a:t>Андрей Александрович</a:t>
            </a:r>
            <a:r>
              <a:rPr lang="ru-RU" dirty="0"/>
              <a:t> завещал великое княжение Михаилу, но московский князь </a:t>
            </a:r>
            <a:r>
              <a:rPr lang="ru-RU" dirty="0">
                <a:hlinkClick r:id="rId3" tooltip="Юрий III Даниилович"/>
              </a:rPr>
              <a:t>Юрий Данилович</a:t>
            </a:r>
            <a:r>
              <a:rPr lang="ru-RU" dirty="0"/>
              <a:t> также претендовал на владимирский престол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Для разрешения спора Михаил и Юрий поехали на суд к золотоордынскому хану.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ханскую грамоту в </a:t>
            </a:r>
            <a:r>
              <a:rPr lang="ru-RU" dirty="0" smtClean="0"/>
              <a:t>1305 году  </a:t>
            </a:r>
            <a:r>
              <a:rPr lang="ru-RU" dirty="0"/>
              <a:t>получил Михаил и, приехав во Владимир, был произведён митрополитом на престол Великого княжения.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32175"/>
            <a:ext cx="2386683" cy="3060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1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После смерти великого князя </a:t>
            </a:r>
            <a:r>
              <a:rPr lang="ru-RU" dirty="0">
                <a:hlinkClick r:id="rId2" tooltip="Андрей Александрович"/>
              </a:rPr>
              <a:t>Андрея Александровича</a:t>
            </a:r>
            <a:r>
              <a:rPr lang="ru-RU" dirty="0"/>
              <a:t> </a:t>
            </a:r>
            <a:r>
              <a:rPr lang="ru-RU" dirty="0" smtClean="0"/>
              <a:t>развернулась </a:t>
            </a:r>
            <a:r>
              <a:rPr lang="ru-RU" dirty="0"/>
              <a:t>борьба между </a:t>
            </a:r>
            <a:r>
              <a:rPr lang="ru-RU" i="1" dirty="0" smtClean="0"/>
              <a:t>Михаилом </a:t>
            </a:r>
            <a:r>
              <a:rPr lang="ru-RU" i="1" dirty="0"/>
              <a:t>Ярославичем Тверским</a:t>
            </a:r>
            <a:r>
              <a:rPr lang="ru-RU" dirty="0"/>
              <a:t>, получившим ярлык на великое княжение владимирское, и </a:t>
            </a:r>
            <a:r>
              <a:rPr lang="ru-RU" i="1" dirty="0"/>
              <a:t>Юрием Даниловичем Московским. </a:t>
            </a:r>
            <a:endParaRPr lang="ru-RU" i="1" dirty="0" smtClean="0"/>
          </a:p>
          <a:p>
            <a:pPr marL="45720" indent="0">
              <a:buNone/>
            </a:pPr>
            <a:endParaRPr lang="ru-RU" i="1" dirty="0"/>
          </a:p>
          <a:p>
            <a:pPr marL="45720" indent="0">
              <a:buNone/>
            </a:pPr>
            <a:r>
              <a:rPr lang="ru-RU" dirty="0" smtClean="0"/>
              <a:t>Борьба </a:t>
            </a:r>
            <a:r>
              <a:rPr lang="ru-RU" dirty="0"/>
              <a:t>происходила за уделы </a:t>
            </a:r>
            <a:r>
              <a:rPr lang="ru-RU" dirty="0" smtClean="0"/>
              <a:t>Переславль-Залесский, </a:t>
            </a:r>
            <a:r>
              <a:rPr lang="ru-RU" dirty="0"/>
              <a:t> </a:t>
            </a:r>
            <a:r>
              <a:rPr lang="ru-RU" dirty="0">
                <a:hlinkClick r:id="rId3" tooltip="Кострома"/>
              </a:rPr>
              <a:t>Кострома</a:t>
            </a:r>
            <a:r>
              <a:rPr lang="ru-RU" dirty="0"/>
              <a:t> 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>
                <a:hlinkClick r:id="rId4" tooltip="Городец"/>
              </a:rPr>
              <a:t>Городец</a:t>
            </a:r>
            <a:r>
              <a:rPr lang="ru-RU" dirty="0"/>
              <a:t> и </a:t>
            </a:r>
            <a:r>
              <a:rPr lang="ru-RU" dirty="0">
                <a:hlinkClick r:id="rId5" tooltip="Нижний Новгород"/>
              </a:rPr>
              <a:t>Нижний Новгород</a:t>
            </a:r>
            <a:r>
              <a:rPr lang="ru-RU" dirty="0"/>
              <a:t> </a:t>
            </a:r>
            <a:r>
              <a:rPr lang="ru-RU" dirty="0" smtClean="0"/>
              <a:t>,за </a:t>
            </a:r>
            <a:r>
              <a:rPr lang="ru-RU" dirty="0"/>
              <a:t>влияние в </a:t>
            </a:r>
            <a:r>
              <a:rPr lang="ru-RU" dirty="0" smtClean="0">
                <a:hlinkClick r:id="rId6" tooltip="Новгородская земля"/>
              </a:rPr>
              <a:t>Новгороде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Михаил дважды ходил на Москву (1305 и </a:t>
            </a:r>
            <a:r>
              <a:rPr lang="ru-RU" dirty="0" smtClean="0"/>
              <a:t>1308 </a:t>
            </a:r>
            <a:r>
              <a:rPr lang="ru-RU" dirty="0" err="1" smtClean="0"/>
              <a:t>гг</a:t>
            </a:r>
            <a:r>
              <a:rPr lang="ru-RU" dirty="0" smtClean="0"/>
              <a:t>), </a:t>
            </a:r>
            <a:r>
              <a:rPr lang="ru-RU" dirty="0"/>
              <a:t>но не смог её взять.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t="13695" r="20000" b="31740"/>
          <a:stretch/>
        </p:blipFill>
        <p:spPr>
          <a:xfrm>
            <a:off x="2123728" y="3861048"/>
            <a:ext cx="3776870" cy="2494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08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5544616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Вскоре после </a:t>
            </a:r>
            <a:r>
              <a:rPr lang="ru-RU" dirty="0" err="1"/>
              <a:t>Бортеневской</a:t>
            </a:r>
            <a:r>
              <a:rPr lang="ru-RU" dirty="0"/>
              <a:t> битвы </a:t>
            </a:r>
            <a:r>
              <a:rPr lang="ru-RU" dirty="0" err="1">
                <a:hlinkClick r:id="rId2" tooltip="Кончака"/>
              </a:rPr>
              <a:t>Кончака</a:t>
            </a:r>
            <a:r>
              <a:rPr lang="ru-RU" dirty="0"/>
              <a:t>, жена московского князя Юрия Даниловича (сестра Узбека), умерла в тверском плену, а тверской посол был убит в Москве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Оба князя поехали в Орду, но Михаил приехал к хану позже своего соперника, и к этому моменту Юрий успел настроить Узбека против тверского князя.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Состоялся </a:t>
            </a:r>
            <a:r>
              <a:rPr lang="ru-RU" dirty="0"/>
              <a:t>ханский суд, после которого князя заключили в колодки. Через месяц, после долгих мучений и пыток, Михаил Тверской был убит людьми Юрия Даниловича и </a:t>
            </a:r>
            <a:r>
              <a:rPr lang="ru-RU" dirty="0" err="1"/>
              <a:t>Кавгадыя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b="3800"/>
          <a:stretch/>
        </p:blipFill>
        <p:spPr>
          <a:xfrm>
            <a:off x="6579704" y="332656"/>
            <a:ext cx="2564296" cy="623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1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7992888" cy="394559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Гроб с телом князя был перевезён в Тверь только спустя год, после заключения договора между Юрием и сыном Михаила Ярославича </a:t>
            </a:r>
            <a:r>
              <a:rPr lang="ru-RU" dirty="0">
                <a:hlinkClick r:id="rId2" tooltip="Александр Михайлович (князь владимирский)"/>
              </a:rPr>
              <a:t>Александром</a:t>
            </a:r>
            <a:r>
              <a:rPr lang="ru-RU" dirty="0"/>
              <a:t>. Князь Михаил Тверской был похоронен в </a:t>
            </a:r>
            <a:r>
              <a:rPr lang="ru-RU" dirty="0" err="1">
                <a:hlinkClick r:id="rId3" tooltip="Спасо-Преображенский собор (Тверь)"/>
              </a:rPr>
              <a:t>Спасо</a:t>
            </a:r>
            <a:r>
              <a:rPr lang="ru-RU" dirty="0">
                <a:hlinkClick r:id="rId3" tooltip="Спасо-Преображенский собор (Тверь)"/>
              </a:rPr>
              <a:t>-Преображенском соборе</a:t>
            </a:r>
            <a:r>
              <a:rPr lang="ru-RU" dirty="0"/>
              <a:t> на берегу Волги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4762500" cy="453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6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124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В 1285 году он построил каменный храм в честь Спаса Преображения на месте деревянной церкви Космы и Дамиана.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Юрьевна</dc:creator>
  <cp:lastModifiedBy>Лена</cp:lastModifiedBy>
  <cp:revision>7</cp:revision>
  <dcterms:created xsi:type="dcterms:W3CDTF">2019-04-02T16:37:47Z</dcterms:created>
  <dcterms:modified xsi:type="dcterms:W3CDTF">2019-04-05T05:39:01Z</dcterms:modified>
</cp:coreProperties>
</file>