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9" r:id="rId5"/>
    <p:sldId id="260" r:id="rId6"/>
    <p:sldId id="262" r:id="rId7"/>
    <p:sldId id="263" r:id="rId8"/>
    <p:sldId id="264" r:id="rId9"/>
    <p:sldId id="265" r:id="rId10"/>
    <p:sldId id="258"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3" d="100"/>
          <a:sy n="73" d="100"/>
        </p:scale>
        <p:origin x="-129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89D4F71-0E49-4C57-9A58-0BDA92A34E66}"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D1248D-D881-4E87-A763-03F78278AB6D}" type="slidenum">
              <a:rPr lang="ru-RU" smtClean="0"/>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489D4F71-0E49-4C57-9A58-0BDA92A34E66}"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D1248D-D881-4E87-A763-03F78278AB6D}" type="slidenum">
              <a:rPr lang="ru-RU" smtClean="0"/>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489D4F71-0E49-4C57-9A58-0BDA92A34E66}"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D1248D-D881-4E87-A763-03F78278AB6D}" type="slidenum">
              <a:rPr lang="ru-RU" smtClean="0"/>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489D4F71-0E49-4C57-9A58-0BDA92A34E66}"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D1248D-D881-4E87-A763-03F78278AB6D}" type="slidenum">
              <a:rPr lang="ru-RU" smtClean="0"/>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endParaRPr lang="ru-RU" smtClean="0"/>
          </a:p>
        </p:txBody>
      </p:sp>
      <p:sp>
        <p:nvSpPr>
          <p:cNvPr id="4" name="Дата 3"/>
          <p:cNvSpPr>
            <a:spLocks noGrp="1"/>
          </p:cNvSpPr>
          <p:nvPr>
            <p:ph type="dt" sz="half" idx="10"/>
          </p:nvPr>
        </p:nvSpPr>
        <p:spPr/>
        <p:txBody>
          <a:bodyPr/>
          <a:lstStyle/>
          <a:p>
            <a:fld id="{489D4F71-0E49-4C57-9A58-0BDA92A34E66}"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D1248D-D881-4E87-A763-03F78278AB6D}" type="slidenum">
              <a:rPr lang="ru-RU" smtClean="0"/>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Дата 4"/>
          <p:cNvSpPr>
            <a:spLocks noGrp="1"/>
          </p:cNvSpPr>
          <p:nvPr>
            <p:ph type="dt" sz="half" idx="10"/>
          </p:nvPr>
        </p:nvSpPr>
        <p:spPr/>
        <p:txBody>
          <a:bodyPr/>
          <a:lstStyle/>
          <a:p>
            <a:fld id="{489D4F71-0E49-4C57-9A58-0BDA92A34E66}"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D1248D-D881-4E87-A763-03F78278AB6D}" type="slidenum">
              <a:rPr lang="ru-RU" smtClean="0"/>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7" name="Дата 6"/>
          <p:cNvSpPr>
            <a:spLocks noGrp="1"/>
          </p:cNvSpPr>
          <p:nvPr>
            <p:ph type="dt" sz="half" idx="10"/>
          </p:nvPr>
        </p:nvSpPr>
        <p:spPr/>
        <p:txBody>
          <a:bodyPr/>
          <a:lstStyle/>
          <a:p>
            <a:fld id="{489D4F71-0E49-4C57-9A58-0BDA92A34E66}" type="datetimeFigureOut">
              <a:rPr lang="ru-RU" smtClean="0"/>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9D1248D-D881-4E87-A763-03F78278AB6D}" type="slidenum">
              <a:rPr lang="ru-RU" smtClean="0"/>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89D4F71-0E49-4C57-9A58-0BDA92A34E66}" type="datetimeFigureOut">
              <a:rPr lang="ru-RU" smtClean="0"/>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9D1248D-D881-4E87-A763-03F78278AB6D}" type="slidenum">
              <a:rPr lang="ru-RU" smtClean="0"/>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89D4F71-0E49-4C57-9A58-0BDA92A34E66}" type="datetimeFigureOut">
              <a:rPr lang="ru-RU" smtClean="0"/>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9D1248D-D881-4E87-A763-03F78278AB6D}" type="slidenum">
              <a:rPr lang="ru-RU" smtClean="0"/>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Дата 4"/>
          <p:cNvSpPr>
            <a:spLocks noGrp="1"/>
          </p:cNvSpPr>
          <p:nvPr>
            <p:ph type="dt" sz="half" idx="10"/>
          </p:nvPr>
        </p:nvSpPr>
        <p:spPr/>
        <p:txBody>
          <a:bodyPr/>
          <a:lstStyle/>
          <a:p>
            <a:fld id="{489D4F71-0E49-4C57-9A58-0BDA92A34E66}"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D1248D-D881-4E87-A763-03F78278AB6D}" type="slidenum">
              <a:rPr lang="ru-RU" smtClean="0"/>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Дата 4"/>
          <p:cNvSpPr>
            <a:spLocks noGrp="1"/>
          </p:cNvSpPr>
          <p:nvPr>
            <p:ph type="dt" sz="half" idx="10"/>
          </p:nvPr>
        </p:nvSpPr>
        <p:spPr/>
        <p:txBody>
          <a:bodyPr/>
          <a:lstStyle/>
          <a:p>
            <a:fld id="{489D4F71-0E49-4C57-9A58-0BDA92A34E66}"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D1248D-D881-4E87-A763-03F78278AB6D}" type="slidenum">
              <a:rPr lang="ru-RU" smtClean="0"/>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9D4F71-0E49-4C57-9A58-0BDA92A34E66}" type="datetimeFigureOut">
              <a:rPr lang="ru-RU" smtClean="0"/>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D1248D-D881-4E87-A763-03F78278AB6D}" type="slidenum">
              <a:rPr lang="ru-RU" smtClean="0"/>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162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736"/>
            <a:ext cx="8229600" cy="3357586"/>
          </a:xfrm>
        </p:spPr>
        <p:txBody>
          <a:bodyPr>
            <a:noAutofit/>
          </a:bodyPr>
          <a:lstStyle/>
          <a:p>
            <a:r>
              <a:rPr lang="ru-RU" sz="7200" dirty="0" err="1" smtClean="0"/>
              <a:t>Трёхлучевая</a:t>
            </a:r>
            <a:r>
              <a:rPr lang="ru-RU" sz="7200" dirty="0" smtClean="0"/>
              <a:t> композиция города Твери.</a:t>
            </a:r>
            <a:endParaRPr lang="ru-RU" sz="72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135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br>
              <a:rPr lang="ru-RU" dirty="0" smtClean="0"/>
            </a:br>
            <a:r>
              <a:rPr lang="ru-RU" dirty="0" smtClean="0"/>
              <a:t>Спасибо за внимание.</a:t>
            </a:r>
            <a:r>
              <a:rPr lang="ru-RU" dirty="0" smtClean="0">
                <a:sym typeface="Wingdings" panose="05000000000000000000" pitchFamily="2" charset="2"/>
              </a:rPr>
              <a:t></a:t>
            </a:r>
            <a:endParaRPr lang="ru-RU" dirty="0"/>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162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14480" y="0"/>
            <a:ext cx="3937007" cy="642918"/>
          </a:xfrm>
        </p:spPr>
        <p:txBody>
          <a:bodyPr>
            <a:normAutofit/>
          </a:bodyPr>
          <a:lstStyle/>
          <a:p>
            <a:r>
              <a:rPr lang="ru-RU" sz="3600" dirty="0" smtClean="0"/>
              <a:t>История создания.</a:t>
            </a:r>
            <a:endParaRPr lang="ru-RU" sz="3600" dirty="0"/>
          </a:p>
        </p:txBody>
      </p:sp>
      <p:sp>
        <p:nvSpPr>
          <p:cNvPr id="4" name="Текст 3"/>
          <p:cNvSpPr>
            <a:spLocks noGrp="1"/>
          </p:cNvSpPr>
          <p:nvPr>
            <p:ph type="body" sz="half" idx="2"/>
          </p:nvPr>
        </p:nvSpPr>
        <p:spPr>
          <a:xfrm>
            <a:off x="0" y="642918"/>
            <a:ext cx="3008313" cy="5197493"/>
          </a:xfrm>
        </p:spPr>
        <p:txBody>
          <a:bodyPr>
            <a:normAutofit/>
          </a:bodyPr>
          <a:lstStyle/>
          <a:p>
            <a:r>
              <a:rPr lang="ru-RU" sz="2000" dirty="0"/>
              <a:t>Т</a:t>
            </a:r>
            <a:r>
              <a:rPr lang="ru-RU" sz="2000" dirty="0" smtClean="0"/>
              <a:t>верь</a:t>
            </a:r>
            <a:r>
              <a:rPr lang="ru-RU" sz="2000" dirty="0"/>
              <a:t>, четвертый город в мире после Версаля, Рима и Петербурга, была отстроена по регулярному плану. Новая застройка стала поистине государственным делом и, помимо всего прочего, явилась первым крупным деянием недавно взошедшей на престол Екатерины II. Меры по застройке Твери были приняты самые экстренные.</a:t>
            </a:r>
            <a:endParaRPr lang="ru-RU" sz="2000" dirty="0"/>
          </a:p>
        </p:txBody>
      </p:sp>
      <p:pic>
        <p:nvPicPr>
          <p:cNvPr id="7" name="Содержимое 6" descr="2.jpg"/>
          <p:cNvPicPr>
            <a:picLocks noGrp="1" noChangeAspect="1"/>
          </p:cNvPicPr>
          <p:nvPr>
            <p:ph idx="1"/>
          </p:nvPr>
        </p:nvPicPr>
        <p:blipFill>
          <a:blip r:embed="rId1"/>
          <a:stretch>
            <a:fillRect/>
          </a:stretch>
        </p:blipFill>
        <p:spPr>
          <a:xfrm>
            <a:off x="3207534" y="914678"/>
            <a:ext cx="5936466" cy="5086090"/>
          </a:xfrm>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7001">
              <a:srgbClr val="E6E6E6"/>
            </a:gs>
            <a:gs pos="32001">
              <a:srgbClr val="7D8496"/>
            </a:gs>
            <a:gs pos="47000">
              <a:srgbClr val="E6E6E6"/>
            </a:gs>
            <a:gs pos="85001">
              <a:srgbClr val="7D8496"/>
            </a:gs>
            <a:gs pos="100000">
              <a:srgbClr val="E6E6E6"/>
            </a:gs>
          </a:gsLst>
          <a:lin ang="162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3008313" cy="500042"/>
          </a:xfrm>
        </p:spPr>
        <p:txBody>
          <a:bodyPr>
            <a:normAutofit fontScale="90000"/>
          </a:bodyPr>
          <a:lstStyle/>
          <a:p>
            <a:r>
              <a:rPr lang="ru-RU" b="0" dirty="0"/>
              <a:t> </a:t>
            </a:r>
            <a:r>
              <a:rPr lang="ru-RU" i="1" dirty="0" err="1" smtClean="0"/>
              <a:t>Трехлучевая</a:t>
            </a:r>
            <a:r>
              <a:rPr lang="ru-RU" i="1" dirty="0" smtClean="0"/>
              <a:t> композиция</a:t>
            </a:r>
            <a:endParaRPr lang="ru-RU" i="1" dirty="0"/>
          </a:p>
        </p:txBody>
      </p:sp>
      <p:pic>
        <p:nvPicPr>
          <p:cNvPr id="5" name="Содержимое 4" descr="003.png"/>
          <p:cNvPicPr>
            <a:picLocks noGrp="1" noChangeAspect="1"/>
          </p:cNvPicPr>
          <p:nvPr>
            <p:ph idx="1"/>
          </p:nvPr>
        </p:nvPicPr>
        <p:blipFill>
          <a:blip r:embed="rId1"/>
          <a:stretch>
            <a:fillRect/>
          </a:stretch>
        </p:blipFill>
        <p:spPr>
          <a:xfrm>
            <a:off x="3503295" y="142535"/>
            <a:ext cx="5568950" cy="6643709"/>
          </a:xfrm>
        </p:spPr>
      </p:pic>
      <p:sp>
        <p:nvSpPr>
          <p:cNvPr id="4" name="Текст 3"/>
          <p:cNvSpPr>
            <a:spLocks noGrp="1"/>
          </p:cNvSpPr>
          <p:nvPr>
            <p:ph type="body" sz="half" idx="2"/>
          </p:nvPr>
        </p:nvSpPr>
        <p:spPr>
          <a:xfrm>
            <a:off x="0" y="928670"/>
            <a:ext cx="3465513" cy="5929330"/>
          </a:xfrm>
        </p:spPr>
        <p:txBody>
          <a:bodyPr/>
          <a:lstStyle/>
          <a:p>
            <a:r>
              <a:rPr lang="ru-RU" sz="1600" dirty="0" smtClean="0"/>
              <a:t>В 1763 году сильнейший пожар уничтожил центральную часть Твери, а десятью годами позже выгорела Заволжская сторона. По повелению Екатерины II была создана целая «архитекторская команда» под руководством П.Р. Никитина, целью которой было перестроить центр Твери в камне согласно регулярной планировке. Главными особенностями этой планировки стали длинная осевая Миллионная улица (ныне Советская), названная так, поскольку на строительство каменных домов в центре города был отпущен миллион рублей из царской казны; а также «версальский трезубец»: </a:t>
            </a:r>
            <a:r>
              <a:rPr lang="ru-RU" sz="1600" dirty="0" err="1" smtClean="0"/>
              <a:t>трёхлучевая</a:t>
            </a:r>
            <a:r>
              <a:rPr lang="ru-RU" sz="1600" dirty="0" smtClean="0"/>
              <a:t> композиция улиц, сходящихся в одной точке, созданная по образцу аналогичного градостроительного приёма в Петербурге.</a:t>
            </a:r>
            <a:endParaRPr lang="ru-RU" sz="1600" dirty="0" smtClean="0"/>
          </a:p>
          <a:p>
            <a:endParaRPr lang="ru-RU" dirty="0"/>
          </a:p>
        </p:txBody>
      </p:sp>
    </p:spTree>
  </p:cSld>
  <p:clrMapOvr>
    <a:masterClrMapping/>
  </p:clrMapOvr>
  <p:transition>
    <p:cut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7001">
              <a:schemeClr val="tx2">
                <a:lumMod val="40000"/>
                <a:lumOff val="60000"/>
              </a:schemeClr>
            </a:gs>
            <a:gs pos="32001">
              <a:schemeClr val="accent1">
                <a:lumMod val="60000"/>
                <a:lumOff val="40000"/>
              </a:schemeClr>
            </a:gs>
            <a:gs pos="47000">
              <a:schemeClr val="accent1">
                <a:lumMod val="50000"/>
              </a:schemeClr>
            </a:gs>
            <a:gs pos="85001">
              <a:schemeClr val="accent1">
                <a:lumMod val="50000"/>
              </a:schemeClr>
            </a:gs>
            <a:gs pos="100000">
              <a:schemeClr val="tx2">
                <a:lumMod val="50000"/>
              </a:schemeClr>
            </a:gs>
          </a:gsLst>
          <a:lin ang="10800000" scaled="0"/>
          <a:tileRect/>
        </a:gradFill>
        <a:effectLst/>
      </p:bgPr>
    </p:bg>
    <p:spTree>
      <p:nvGrpSpPr>
        <p:cNvPr id="1" name=""/>
        <p:cNvGrpSpPr/>
        <p:nvPr/>
      </p:nvGrpSpPr>
      <p:grpSpPr>
        <a:xfrm>
          <a:off x="0" y="0"/>
          <a:ext cx="0" cy="0"/>
          <a:chOff x="0" y="0"/>
          <a:chExt cx="0" cy="0"/>
        </a:xfrm>
      </p:grpSpPr>
      <p:pic>
        <p:nvPicPr>
          <p:cNvPr id="5" name="Содержимое 4" descr="hello_html_26d781d6.png"/>
          <p:cNvPicPr>
            <a:picLocks noGrp="1" noChangeAspect="1"/>
          </p:cNvPicPr>
          <p:nvPr>
            <p:ph idx="1"/>
          </p:nvPr>
        </p:nvPicPr>
        <p:blipFill>
          <a:blip r:embed="rId1"/>
          <a:stretch>
            <a:fillRect/>
          </a:stretch>
        </p:blipFill>
        <p:spPr>
          <a:xfrm>
            <a:off x="3575050" y="1523584"/>
            <a:ext cx="5568950" cy="5334416"/>
          </a:xfrm>
        </p:spPr>
      </p:pic>
      <p:sp>
        <p:nvSpPr>
          <p:cNvPr id="4" name="Текст 3"/>
          <p:cNvSpPr>
            <a:spLocks noGrp="1"/>
          </p:cNvSpPr>
          <p:nvPr>
            <p:ph type="body" sz="half" idx="2"/>
          </p:nvPr>
        </p:nvSpPr>
        <p:spPr>
          <a:xfrm>
            <a:off x="0" y="571456"/>
            <a:ext cx="3465513" cy="6286544"/>
          </a:xfrm>
        </p:spPr>
        <p:txBody>
          <a:bodyPr>
            <a:noAutofit/>
          </a:bodyPr>
          <a:lstStyle/>
          <a:p>
            <a:r>
              <a:rPr lang="ru-RU" sz="2000" dirty="0" smtClean="0">
                <a:solidFill>
                  <a:schemeClr val="bg1"/>
                </a:solidFill>
              </a:rPr>
              <a:t>Ансамбль </a:t>
            </a:r>
            <a:r>
              <a:rPr lang="ru-RU" sz="2000" dirty="0">
                <a:solidFill>
                  <a:schemeClr val="bg1"/>
                </a:solidFill>
              </a:rPr>
              <a:t>улиц с </a:t>
            </a:r>
            <a:r>
              <a:rPr lang="ru-RU" sz="2000" dirty="0" err="1">
                <a:solidFill>
                  <a:schemeClr val="bg1"/>
                </a:solidFill>
              </a:rPr>
              <a:t>Трехлучевой</a:t>
            </a:r>
            <a:r>
              <a:rPr lang="ru-RU" sz="2000" dirty="0">
                <a:solidFill>
                  <a:schemeClr val="bg1"/>
                </a:solidFill>
              </a:rPr>
              <a:t> композицией, заложенной генпланом 1767 года. В основу планировки города была положена </a:t>
            </a:r>
            <a:r>
              <a:rPr lang="ru-RU" sz="2000" dirty="0" err="1">
                <a:solidFill>
                  <a:schemeClr val="bg1"/>
                </a:solidFill>
              </a:rPr>
              <a:t>трехлучевая</a:t>
            </a:r>
            <a:r>
              <a:rPr lang="ru-RU" sz="2000" dirty="0">
                <a:solidFill>
                  <a:schemeClr val="bg1"/>
                </a:solidFill>
              </a:rPr>
              <a:t> композиция, с главной осью главной улицей, параллельной реке Волге, и двумя расходящимися от современной Советской площади улицами-лучами. Направление трех лучевых магистралей определялось расположенными в конце их высотными композициями сооружениями кремля, который предполагалось восстановить.</a:t>
            </a:r>
            <a:endParaRPr lang="ru-RU" sz="2000"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13000">
              <a:schemeClr val="accent1">
                <a:lumMod val="60000"/>
                <a:lumOff val="40000"/>
              </a:schemeClr>
            </a:gs>
            <a:gs pos="21001">
              <a:schemeClr val="accent1">
                <a:lumMod val="60000"/>
                <a:lumOff val="40000"/>
              </a:schemeClr>
            </a:gs>
            <a:gs pos="63000">
              <a:schemeClr val="accent1">
                <a:lumMod val="75000"/>
              </a:schemeClr>
            </a:gs>
            <a:gs pos="67000">
              <a:schemeClr val="accent1">
                <a:lumMod val="50000"/>
              </a:schemeClr>
            </a:gs>
            <a:gs pos="69000">
              <a:schemeClr val="tx2">
                <a:lumMod val="60000"/>
                <a:lumOff val="40000"/>
              </a:schemeClr>
            </a:gs>
            <a:gs pos="82001">
              <a:schemeClr val="tx2">
                <a:lumMod val="75000"/>
              </a:schemeClr>
            </a:gs>
            <a:gs pos="100000">
              <a:schemeClr val="tx2">
                <a:lumMod val="50000"/>
              </a:schemeClr>
            </a:gs>
          </a:gsLst>
          <a:lin ang="10800000" scaled="0"/>
        </a:gradFill>
        <a:effectLst/>
      </p:bgPr>
    </p:bg>
    <p:spTree>
      <p:nvGrpSpPr>
        <p:cNvPr id="1" name=""/>
        <p:cNvGrpSpPr/>
        <p:nvPr/>
      </p:nvGrpSpPr>
      <p:grpSpPr>
        <a:xfrm>
          <a:off x="0" y="0"/>
          <a:ext cx="0" cy="0"/>
          <a:chOff x="0" y="0"/>
          <a:chExt cx="0" cy="0"/>
        </a:xfrm>
      </p:grpSpPr>
      <p:pic>
        <p:nvPicPr>
          <p:cNvPr id="5" name="Содержимое 4" descr="DSC_4982-1-600x400.jpg"/>
          <p:cNvPicPr>
            <a:picLocks noGrp="1" noChangeAspect="1"/>
          </p:cNvPicPr>
          <p:nvPr>
            <p:ph idx="1"/>
          </p:nvPr>
        </p:nvPicPr>
        <p:blipFill>
          <a:blip r:embed="rId1"/>
          <a:stretch>
            <a:fillRect/>
          </a:stretch>
        </p:blipFill>
        <p:spPr>
          <a:xfrm>
            <a:off x="3575050" y="1495690"/>
            <a:ext cx="5111750" cy="3407833"/>
          </a:xfrm>
        </p:spPr>
      </p:pic>
      <p:sp>
        <p:nvSpPr>
          <p:cNvPr id="4" name="Текст 3"/>
          <p:cNvSpPr>
            <a:spLocks noGrp="1"/>
          </p:cNvSpPr>
          <p:nvPr>
            <p:ph type="body" sz="half" idx="2"/>
          </p:nvPr>
        </p:nvSpPr>
        <p:spPr>
          <a:xfrm>
            <a:off x="0" y="357166"/>
            <a:ext cx="3465513" cy="6500834"/>
          </a:xfrm>
        </p:spPr>
        <p:txBody>
          <a:bodyPr>
            <a:normAutofit lnSpcReduction="10000"/>
          </a:bodyPr>
          <a:lstStyle/>
          <a:p>
            <a:r>
              <a:rPr lang="ru-RU" sz="1500" dirty="0">
                <a:solidFill>
                  <a:schemeClr val="bg1"/>
                </a:solidFill>
              </a:rPr>
              <a:t>Для составления нового плана застройки в Тверь был командирован архитектор Никитин. Составленный под его руководством проект осенью 1763 года был утвержден, и уже в октябре началось восстановление города. За ходом работ надзирала особая «архитекторская команда». Строительство велось в основном на территории Кремля и в центральной части города: был возведен </a:t>
            </a:r>
            <a:r>
              <a:rPr lang="ru-RU" sz="1500" dirty="0" err="1">
                <a:solidFill>
                  <a:schemeClr val="bg1"/>
                </a:solidFill>
              </a:rPr>
              <a:t>Пyтевой</a:t>
            </a:r>
            <a:r>
              <a:rPr lang="ru-RU" sz="1500" dirty="0">
                <a:solidFill>
                  <a:schemeClr val="bg1"/>
                </a:solidFill>
              </a:rPr>
              <a:t> дворец (архитекторы Никитин и Казаков), созданы ансамбли восьмиугольной площади (ныне площадь Ленина), набережной Степана Разина, осуществлена застройка нынешней Советской и других центральных улиц. Однако далеко не все продвигалось гладко. В 1773 года новый пожар истребил почти всю Заволжскую часть города. Пришлось разрабатывать и утверждать новые планы застройки Заволжья и </a:t>
            </a:r>
            <a:r>
              <a:rPr lang="ru-RU" sz="1500" dirty="0" err="1">
                <a:solidFill>
                  <a:schemeClr val="bg1"/>
                </a:solidFill>
              </a:rPr>
              <a:t>Затверечья</a:t>
            </a:r>
            <a:r>
              <a:rPr lang="ru-RU" sz="1500" dirty="0">
                <a:solidFill>
                  <a:schemeClr val="bg1"/>
                </a:solidFill>
              </a:rPr>
              <a:t>, а в 1777 году и </a:t>
            </a:r>
            <a:r>
              <a:rPr lang="ru-RU" sz="1500" dirty="0" err="1">
                <a:solidFill>
                  <a:schemeClr val="bg1"/>
                </a:solidFill>
              </a:rPr>
              <a:t>Затьмачья</a:t>
            </a:r>
            <a:r>
              <a:rPr lang="ru-RU" sz="1500" dirty="0">
                <a:solidFill>
                  <a:schemeClr val="bg1"/>
                </a:solidFill>
              </a:rPr>
              <a:t>. Строительство 1760-70-х годов полностью изменило об­лик Твери. Город получил регулярную планировку, улицы за­страивались каменными зданиями, располагавшимися «единой </a:t>
            </a:r>
            <a:r>
              <a:rPr lang="ru-RU" sz="1500" dirty="0" err="1">
                <a:solidFill>
                  <a:schemeClr val="bg1"/>
                </a:solidFill>
              </a:rPr>
              <a:t>фасадой</a:t>
            </a:r>
            <a:r>
              <a:rPr lang="ru-RU" sz="1500" dirty="0">
                <a:solidFill>
                  <a:schemeClr val="bg1"/>
                </a:solidFill>
              </a:rPr>
              <a:t>».</a:t>
            </a:r>
            <a:endParaRPr lang="ru-RU" sz="1500" dirty="0">
              <a:solidFill>
                <a:schemeClr val="bg1"/>
              </a:solidFill>
            </a:endParaRPr>
          </a:p>
          <a:p>
            <a:endParaRPr lang="ru-RU" dirty="0"/>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6200000" scaled="1"/>
          <a:tileRect/>
        </a:gradFill>
        <a:effectLst/>
      </p:bgPr>
    </p:bg>
    <p:spTree>
      <p:nvGrpSpPr>
        <p:cNvPr id="1" name=""/>
        <p:cNvGrpSpPr/>
        <p:nvPr/>
      </p:nvGrpSpPr>
      <p:grpSpPr>
        <a:xfrm>
          <a:off x="0" y="0"/>
          <a:ext cx="0" cy="0"/>
          <a:chOff x="0" y="0"/>
          <a:chExt cx="0" cy="0"/>
        </a:xfrm>
      </p:grpSpPr>
      <p:pic>
        <p:nvPicPr>
          <p:cNvPr id="5" name="Содержимое 4" descr="lLDeWduwpm0.jpg"/>
          <p:cNvPicPr>
            <a:picLocks noGrp="1" noChangeAspect="1"/>
          </p:cNvPicPr>
          <p:nvPr>
            <p:ph idx="1"/>
          </p:nvPr>
        </p:nvPicPr>
        <p:blipFill>
          <a:blip r:embed="rId1"/>
          <a:stretch>
            <a:fillRect/>
          </a:stretch>
        </p:blipFill>
        <p:spPr>
          <a:xfrm>
            <a:off x="3389318" y="930996"/>
            <a:ext cx="5754682" cy="4426830"/>
          </a:xfrm>
        </p:spPr>
      </p:pic>
      <p:sp>
        <p:nvSpPr>
          <p:cNvPr id="4" name="Текст 3"/>
          <p:cNvSpPr>
            <a:spLocks noGrp="1"/>
          </p:cNvSpPr>
          <p:nvPr>
            <p:ph type="body" sz="half" idx="2"/>
          </p:nvPr>
        </p:nvSpPr>
        <p:spPr>
          <a:xfrm>
            <a:off x="214282" y="571480"/>
            <a:ext cx="3251231" cy="6126163"/>
          </a:xfrm>
        </p:spPr>
        <p:txBody>
          <a:bodyPr>
            <a:normAutofit/>
          </a:bodyPr>
          <a:lstStyle/>
          <a:p>
            <a:r>
              <a:rPr lang="ru-RU" sz="1600" dirty="0">
                <a:solidFill>
                  <a:schemeClr val="accent6">
                    <a:lumMod val="20000"/>
                    <a:lumOff val="80000"/>
                  </a:schemeClr>
                </a:solidFill>
              </a:rPr>
              <a:t>В основу композиционной структуры центра города было положено так называемое парадное </a:t>
            </a:r>
            <a:r>
              <a:rPr lang="ru-RU" sz="1600" dirty="0" err="1">
                <a:solidFill>
                  <a:schemeClr val="accent6">
                    <a:lumMod val="20000"/>
                    <a:lumOff val="80000"/>
                  </a:schemeClr>
                </a:solidFill>
              </a:rPr>
              <a:t>трехлучие</a:t>
            </a:r>
            <a:r>
              <a:rPr lang="ru-RU" sz="1600" dirty="0">
                <a:solidFill>
                  <a:schemeClr val="accent6">
                    <a:lumMod val="20000"/>
                    <a:lumOff val="80000"/>
                  </a:schemeClr>
                </a:solidFill>
              </a:rPr>
              <a:t>. Средний луч: ­Большая московская улица (Екатерининская, Миллионная, а с 1919 г. — Советская) — завершался </a:t>
            </a:r>
            <a:r>
              <a:rPr lang="ru-RU" sz="1600" dirty="0"/>
              <a:t>колокольней </a:t>
            </a:r>
            <a:r>
              <a:rPr lang="ru-RU" sz="1600" dirty="0" err="1"/>
              <a:t>Спасо-Преображенского</a:t>
            </a:r>
            <a:r>
              <a:rPr lang="ru-RU" sz="1600" dirty="0"/>
              <a:t> Собора, правый: улица Косая Новгородская (ныне Вольного Новгорода) — выводил к Волге, и, наконец, левый луч: Косая </a:t>
            </a:r>
            <a:r>
              <a:rPr lang="ru-RU" sz="1600" dirty="0" err="1"/>
              <a:t>Новоторжская</a:t>
            </a:r>
            <a:r>
              <a:rPr lang="ru-RU" sz="1600" dirty="0"/>
              <a:t> (в советское время улица «Правды», теперь просто </a:t>
            </a:r>
            <a:r>
              <a:rPr lang="ru-RU" sz="1600" dirty="0" err="1"/>
              <a:t>Новоторжская</a:t>
            </a:r>
            <a:r>
              <a:rPr lang="ru-RU" sz="1600" dirty="0"/>
              <a:t>) — венчался башней Кремля (стояла на месте современной гостиницы «Централь­ная»). Важно заметить, что проектировщики не стали безог­лядно рушить старое, а совместили в плане Твери петербург­скую схему с направлением старых улиц.  </a:t>
            </a:r>
            <a:endParaRPr lang="ru-RU" sz="1600" dirty="0"/>
          </a:p>
        </p:txBody>
      </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6200000" scaled="0"/>
        </a:gradFill>
        <a:effectLst/>
      </p:bgPr>
    </p:bg>
    <p:spTree>
      <p:nvGrpSpPr>
        <p:cNvPr id="1" name=""/>
        <p:cNvGrpSpPr/>
        <p:nvPr/>
      </p:nvGrpSpPr>
      <p:grpSpPr>
        <a:xfrm>
          <a:off x="0" y="0"/>
          <a:ext cx="0" cy="0"/>
          <a:chOff x="0" y="0"/>
          <a:chExt cx="0" cy="0"/>
        </a:xfrm>
      </p:grpSpPr>
      <p:pic>
        <p:nvPicPr>
          <p:cNvPr id="5" name="Содержимое 4" descr="Тверь 15.jpg"/>
          <p:cNvPicPr>
            <a:picLocks noGrp="1" noChangeAspect="1"/>
          </p:cNvPicPr>
          <p:nvPr>
            <p:ph idx="1"/>
          </p:nvPr>
        </p:nvPicPr>
        <p:blipFill>
          <a:blip r:embed="rId1" cstate="print"/>
          <a:stretch>
            <a:fillRect/>
          </a:stretch>
        </p:blipFill>
        <p:spPr>
          <a:xfrm>
            <a:off x="3858718" y="1142984"/>
            <a:ext cx="5356175" cy="3571900"/>
          </a:xfrm>
        </p:spPr>
      </p:pic>
      <p:sp>
        <p:nvSpPr>
          <p:cNvPr id="4" name="Текст 3"/>
          <p:cNvSpPr>
            <a:spLocks noGrp="1"/>
          </p:cNvSpPr>
          <p:nvPr>
            <p:ph type="body" sz="half" idx="2"/>
          </p:nvPr>
        </p:nvSpPr>
        <p:spPr>
          <a:xfrm>
            <a:off x="0" y="1142984"/>
            <a:ext cx="3465513" cy="4983179"/>
          </a:xfrm>
        </p:spPr>
        <p:txBody>
          <a:bodyPr>
            <a:normAutofit lnSpcReduction="10000"/>
          </a:bodyPr>
          <a:lstStyle/>
          <a:p>
            <a:r>
              <a:rPr lang="ru-RU" sz="1600" dirty="0"/>
              <a:t>Площадь Советская (она же Полуциркульная, Почтовая) была спроектирована командой Петра Никитина в 1760 –е гг. как главная площадь города. От набережной Волги начиналась </a:t>
            </a:r>
            <a:r>
              <a:rPr lang="ru-RU" sz="1600" dirty="0" err="1"/>
              <a:t>Скорбященская</a:t>
            </a:r>
            <a:r>
              <a:rPr lang="ru-RU" sz="1600" dirty="0"/>
              <a:t> улица (ныне улица Володарского), которая рассекала площадь пополам, делая её полуциркульной.</a:t>
            </a:r>
            <a:endParaRPr lang="ru-RU" sz="1600" dirty="0"/>
          </a:p>
          <a:p>
            <a:r>
              <a:rPr lang="ru-RU" sz="1600" dirty="0"/>
              <a:t>От площади тремя лучами расходились улицы Миллионная, Косая </a:t>
            </a:r>
            <a:r>
              <a:rPr lang="ru-RU" sz="1600" dirty="0" err="1"/>
              <a:t>Новоторжская</a:t>
            </a:r>
            <a:r>
              <a:rPr lang="ru-RU" sz="1600" dirty="0"/>
              <a:t> и Косая Новгородская, образующие уникальную лучевую планировку центра Твери, которая напоминает многолучевую планировку Парижа в районе Триумфальной арки. Важнейшим в </a:t>
            </a:r>
            <a:r>
              <a:rPr lang="ru-RU" sz="1600" dirty="0" err="1"/>
              <a:t>трехлучевой</a:t>
            </a:r>
            <a:r>
              <a:rPr lang="ru-RU" sz="1600" dirty="0"/>
              <a:t> планировке Твери стал комплекс зданий по нынешней Советской улице </a:t>
            </a:r>
            <a:r>
              <a:rPr lang="ru-RU" sz="1600" dirty="0" smtClean="0"/>
              <a:t>,ядром </a:t>
            </a:r>
            <a:r>
              <a:rPr lang="ru-RU" sz="1600" dirty="0"/>
              <a:t>которого служит Почтовый</a:t>
            </a:r>
            <a:r>
              <a:rPr lang="ru-RU" dirty="0"/>
              <a:t> дом </a:t>
            </a:r>
            <a:r>
              <a:rPr lang="ru-RU" dirty="0" smtClean="0"/>
              <a:t>.</a:t>
            </a:r>
            <a:endParaRPr lang="ru-RU" dirty="0"/>
          </a:p>
          <a:p>
            <a:endParaRPr lang="ru-RU" dirty="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7001">
              <a:srgbClr val="E6E6E6"/>
            </a:gs>
            <a:gs pos="32001">
              <a:srgbClr val="7D8496"/>
            </a:gs>
            <a:gs pos="47000">
              <a:srgbClr val="E6E6E6"/>
            </a:gs>
            <a:gs pos="85001">
              <a:srgbClr val="7D8496"/>
            </a:gs>
            <a:gs pos="100000">
              <a:srgbClr val="E6E6E6"/>
            </a:gs>
          </a:gsLst>
          <a:lin ang="13500000" scaled="0"/>
          <a:tileRect/>
        </a:gradFill>
        <a:effectLst/>
      </p:bgPr>
    </p:bg>
    <p:spTree>
      <p:nvGrpSpPr>
        <p:cNvPr id="1" name=""/>
        <p:cNvGrpSpPr/>
        <p:nvPr/>
      </p:nvGrpSpPr>
      <p:grpSpPr>
        <a:xfrm>
          <a:off x="0" y="0"/>
          <a:ext cx="0" cy="0"/>
          <a:chOff x="0" y="0"/>
          <a:chExt cx="0" cy="0"/>
        </a:xfrm>
      </p:grpSpPr>
      <p:pic>
        <p:nvPicPr>
          <p:cNvPr id="5" name="Содержимое 4" descr="Trehluchie-Tveri-1024x768.jpg"/>
          <p:cNvPicPr>
            <a:picLocks noGrp="1" noChangeAspect="1"/>
          </p:cNvPicPr>
          <p:nvPr>
            <p:ph idx="1"/>
          </p:nvPr>
        </p:nvPicPr>
        <p:blipFill>
          <a:blip r:embed="rId1"/>
          <a:stretch>
            <a:fillRect/>
          </a:stretch>
        </p:blipFill>
        <p:spPr>
          <a:xfrm>
            <a:off x="3575050" y="1282700"/>
            <a:ext cx="5111750" cy="3833812"/>
          </a:xfrm>
        </p:spPr>
      </p:pic>
      <p:sp>
        <p:nvSpPr>
          <p:cNvPr id="4" name="Текст 3"/>
          <p:cNvSpPr>
            <a:spLocks noGrp="1"/>
          </p:cNvSpPr>
          <p:nvPr>
            <p:ph type="body" sz="half" idx="2"/>
          </p:nvPr>
        </p:nvSpPr>
        <p:spPr/>
        <p:txBody>
          <a:bodyPr>
            <a:normAutofit/>
          </a:bodyPr>
          <a:lstStyle/>
          <a:p>
            <a:r>
              <a:rPr lang="ru-RU" sz="2000" dirty="0"/>
              <a:t> Еще один важнейший градостроительный элемент центральной части Твери — кирпичное оштукатуренное здание, построенное в 1769 году для казенного Питейного дома. Вместе с Почтовым домом оно оформляет въезд на Советскую улицу с Советской площади и является одним из главных узлов парадного </a:t>
            </a:r>
            <a:r>
              <a:rPr lang="ru-RU" sz="2000" dirty="0" err="1"/>
              <a:t>трехлучья</a:t>
            </a:r>
            <a:r>
              <a:rPr lang="ru-RU" sz="2000" dirty="0"/>
              <a:t>.</a:t>
            </a:r>
            <a:endParaRPr lang="ru-RU" sz="2000" dirty="0"/>
          </a:p>
        </p:txBody>
      </p:sp>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162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500042"/>
          </a:xfrm>
        </p:spPr>
        <p:txBody>
          <a:bodyPr>
            <a:normAutofit fontScale="90000"/>
          </a:bodyPr>
          <a:lstStyle/>
          <a:p>
            <a:r>
              <a:rPr lang="ru-RU" dirty="0" smtClean="0"/>
              <a:t>Восстановление города </a:t>
            </a:r>
            <a:r>
              <a:rPr lang="ru-RU" dirty="0" err="1" smtClean="0"/>
              <a:t>тверь</a:t>
            </a:r>
            <a:r>
              <a:rPr lang="ru-RU" dirty="0" smtClean="0"/>
              <a:t>.</a:t>
            </a:r>
            <a:endParaRPr lang="ru-RU" dirty="0"/>
          </a:p>
        </p:txBody>
      </p:sp>
      <p:pic>
        <p:nvPicPr>
          <p:cNvPr id="5" name="Содержимое 4" descr="image.jpg"/>
          <p:cNvPicPr>
            <a:picLocks noGrp="1" noChangeAspect="1"/>
          </p:cNvPicPr>
          <p:nvPr>
            <p:ph sz="half" idx="1"/>
          </p:nvPr>
        </p:nvPicPr>
        <p:blipFill>
          <a:blip r:embed="rId1"/>
          <a:stretch>
            <a:fillRect/>
          </a:stretch>
        </p:blipFill>
        <p:spPr>
          <a:xfrm>
            <a:off x="0" y="785794"/>
            <a:ext cx="4929190" cy="6072206"/>
          </a:xfrm>
        </p:spPr>
      </p:pic>
      <p:sp>
        <p:nvSpPr>
          <p:cNvPr id="4" name="Содержимое 3"/>
          <p:cNvSpPr>
            <a:spLocks noGrp="1"/>
          </p:cNvSpPr>
          <p:nvPr>
            <p:ph sz="half" idx="2"/>
          </p:nvPr>
        </p:nvSpPr>
        <p:spPr>
          <a:xfrm>
            <a:off x="4786314" y="1071546"/>
            <a:ext cx="4038600" cy="4525963"/>
          </a:xfrm>
        </p:spPr>
        <p:txBody>
          <a:bodyPr>
            <a:noAutofit/>
          </a:bodyPr>
          <a:lstStyle/>
          <a:p>
            <a:r>
              <a:rPr lang="ru-RU" sz="1400" dirty="0"/>
              <a:t>В 1931 году Тверь была переименована в Калинин в честь уроженца Тверской губернии М. И. Калинина. В 30-х годах XX века в ходе борьбы с религией были снесены десятки церквей, памятников архитектуры XVII—XIX веков. В частности, в 1935 году был взорван кафедральный </a:t>
            </a:r>
            <a:r>
              <a:rPr lang="ru-RU" sz="1400" dirty="0" err="1"/>
              <a:t>Спасо-Преображенский</a:t>
            </a:r>
            <a:r>
              <a:rPr lang="ru-RU" sz="1400" dirty="0"/>
              <a:t> собор.</a:t>
            </a:r>
            <a:endParaRPr lang="ru-RU" sz="1400" dirty="0"/>
          </a:p>
          <a:p>
            <a:r>
              <a:rPr lang="ru-RU" sz="1400" dirty="0"/>
              <a:t>Большой урон городам Тверской области нанесла Великая Отечественная война, когда были уничтожены многие архитектурные памятники, разрушены заводы и предприятия. Послевоенное восстановление области в первую очередь было направлено на экономически значимые объекты.</a:t>
            </a:r>
            <a:endParaRPr lang="ru-RU" sz="1400" dirty="0"/>
          </a:p>
          <a:p>
            <a:r>
              <a:rPr lang="ru-RU" sz="1400" dirty="0"/>
              <a:t>После Великой Отечественной войны в городе появился второй мост. В качестве пролётов этого моста были использованы разобранные элементы моста лейтенанта Шмидта из Ленинграда.</a:t>
            </a:r>
            <a:endParaRPr lang="ru-RU" sz="1400" dirty="0"/>
          </a:p>
          <a:p>
            <a:r>
              <a:rPr lang="ru-RU" sz="1400" dirty="0"/>
              <a:t>В 1980-1990 гг. начинаются работы по реставрации и изучению памятников храмовой архитектуры, многие из которых были уничтожены при советской власти.</a:t>
            </a:r>
            <a:endParaRPr lang="ru-RU" sz="1400" dirty="0"/>
          </a:p>
          <a:p>
            <a:r>
              <a:rPr lang="ru-RU" sz="1400" dirty="0"/>
              <a:t>В 1990 году городу возвращены его историческое имя и герб.</a:t>
            </a:r>
            <a:endParaRPr lang="ru-RU" sz="1400" dirty="0"/>
          </a:p>
          <a:p>
            <a:endParaRPr lang="ru-RU" sz="1400" dirty="0"/>
          </a:p>
        </p:txBody>
      </p:sp>
    </p:spTree>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5003</Words>
  <Application>WPS Presentation</Application>
  <PresentationFormat>Экран (4:3)</PresentationFormat>
  <Paragraphs>35</Paragraphs>
  <Slides>10</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10</vt:i4>
      </vt:variant>
    </vt:vector>
  </HeadingPairs>
  <TitlesOfParts>
    <vt:vector size="19" baseType="lpstr">
      <vt:lpstr>Arial</vt:lpstr>
      <vt:lpstr>SimSun</vt:lpstr>
      <vt:lpstr>Wingdings</vt:lpstr>
      <vt:lpstr>Calibri</vt:lpstr>
      <vt:lpstr>Microsoft YaHei</vt:lpstr>
      <vt:lpstr/>
      <vt:lpstr>Arial Unicode MS</vt:lpstr>
      <vt:lpstr>Segoe Print</vt:lpstr>
      <vt:lpstr>Тема Office</vt:lpstr>
      <vt:lpstr>Трёхлучевая композиция города Твери.</vt:lpstr>
      <vt:lpstr>История создания.</vt:lpstr>
      <vt:lpstr> Трехлучевая композиция</vt:lpstr>
      <vt:lpstr>PowerPoint 演示文稿</vt:lpstr>
      <vt:lpstr>PowerPoint 演示文稿</vt:lpstr>
      <vt:lpstr>PowerPoint 演示文稿</vt:lpstr>
      <vt:lpstr>PowerPoint 演示文稿</vt:lpstr>
      <vt:lpstr>PowerPoint 演示文稿</vt:lpstr>
      <vt:lpstr>Восстановление города тверь.</vt:lpstr>
      <vt:lpstr> Спасибо за внимание.</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Трёхлучевая композиция города Твери.</dc:title>
  <dc:creator>HP</dc:creator>
  <cp:lastModifiedBy>Lenovo</cp:lastModifiedBy>
  <cp:revision>7</cp:revision>
  <dcterms:created xsi:type="dcterms:W3CDTF">2019-03-28T20:57:00Z</dcterms:created>
  <dcterms:modified xsi:type="dcterms:W3CDTF">2019-03-29T10:14:37Z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1049-10.2.0.7635</vt:lpwstr>
  </property>
</Properties>
</file>