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1" r:id="rId11"/>
    <p:sldId id="263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750" autoAdjust="0"/>
    <p:restoredTop sz="94660"/>
  </p:normalViewPr>
  <p:slideViewPr>
    <p:cSldViewPr snapToGrid="0">
      <p:cViewPr>
        <p:scale>
          <a:sx n="66" d="100"/>
          <a:sy n="66" d="100"/>
        </p:scale>
        <p:origin x="-144" y="-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156C-D191-45EB-956D-D8D08ED1428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E271-0DA3-4EFF-A815-4236DB7DA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343651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156C-D191-45EB-956D-D8D08ED1428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E271-0DA3-4EFF-A815-4236DB7DA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613156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156C-D191-45EB-956D-D8D08ED1428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E271-0DA3-4EFF-A815-4236DB7DAB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668036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156C-D191-45EB-956D-D8D08ED1428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E271-0DA3-4EFF-A815-4236DB7DA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3294995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156C-D191-45EB-956D-D8D08ED1428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E271-0DA3-4EFF-A815-4236DB7DAB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69036366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156C-D191-45EB-956D-D8D08ED1428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E271-0DA3-4EFF-A815-4236DB7DA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9649970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156C-D191-45EB-956D-D8D08ED1428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E271-0DA3-4EFF-A815-4236DB7DA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0390127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156C-D191-45EB-956D-D8D08ED1428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E271-0DA3-4EFF-A815-4236DB7DA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2552907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156C-D191-45EB-956D-D8D08ED1428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E271-0DA3-4EFF-A815-4236DB7DA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432841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156C-D191-45EB-956D-D8D08ED1428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E271-0DA3-4EFF-A815-4236DB7DA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392065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156C-D191-45EB-956D-D8D08ED1428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E271-0DA3-4EFF-A815-4236DB7DA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14610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156C-D191-45EB-956D-D8D08ED1428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E271-0DA3-4EFF-A815-4236DB7DA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4168109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156C-D191-45EB-956D-D8D08ED1428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E271-0DA3-4EFF-A815-4236DB7DA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323420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156C-D191-45EB-956D-D8D08ED1428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E271-0DA3-4EFF-A815-4236DB7DA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5371366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156C-D191-45EB-956D-D8D08ED1428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E271-0DA3-4EFF-A815-4236DB7DA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7478442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A156C-D191-45EB-956D-D8D08ED1428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E271-0DA3-4EFF-A815-4236DB7DA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512345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A156C-D191-45EB-956D-D8D08ED1428B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D7E271-0DA3-4EFF-A815-4236DB7DAB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352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 spd="slow">
    <p:comb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3350" y="824248"/>
            <a:ext cx="6233375" cy="1635618"/>
          </a:xfrm>
        </p:spPr>
        <p:txBody>
          <a:bodyPr/>
          <a:lstStyle/>
          <a:p>
            <a:pPr algn="ctr"/>
            <a:r>
              <a:rPr lang="ru-RU" sz="4400" dirty="0" smtClean="0"/>
              <a:t>Презентация на тему</a:t>
            </a:r>
            <a:r>
              <a:rPr lang="en-US" sz="4400" dirty="0" smtClean="0"/>
              <a:t>: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«Экология Тверской области»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0046" y="4110826"/>
            <a:ext cx="3793359" cy="1086237"/>
          </a:xfrm>
        </p:spPr>
        <p:txBody>
          <a:bodyPr>
            <a:noAutofit/>
          </a:bodyPr>
          <a:lstStyle/>
          <a:p>
            <a:r>
              <a:rPr lang="ru-RU" dirty="0" smtClean="0"/>
              <a:t>Подготовили студентки 111 группы</a:t>
            </a:r>
            <a:r>
              <a:rPr lang="en-US" dirty="0" smtClean="0"/>
              <a:t>:</a:t>
            </a:r>
            <a:endParaRPr lang="ru-RU" dirty="0" smtClean="0"/>
          </a:p>
          <a:p>
            <a:r>
              <a:rPr lang="ru-RU" dirty="0" err="1" smtClean="0"/>
              <a:t>Бугазова</a:t>
            </a:r>
            <a:r>
              <a:rPr lang="ru-RU" dirty="0" smtClean="0"/>
              <a:t> Альбина</a:t>
            </a:r>
          </a:p>
          <a:p>
            <a:r>
              <a:rPr lang="ru-RU" dirty="0" err="1" smtClean="0"/>
              <a:t>Ашурова</a:t>
            </a:r>
            <a:r>
              <a:rPr lang="ru-RU" dirty="0" smtClean="0"/>
              <a:t> Амина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806" y="3131191"/>
            <a:ext cx="5091448" cy="3092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95921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Охрана природы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41" y="1640114"/>
            <a:ext cx="5641800" cy="4231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77334" y="2070409"/>
            <a:ext cx="3715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Крупнейший природоохранный объект — Центрально-Лесной заповедник на территории </a:t>
            </a:r>
            <a:r>
              <a:rPr lang="ru-RU" sz="2400" dirty="0" err="1" smtClean="0"/>
              <a:t>Нелидовского</a:t>
            </a:r>
            <a:r>
              <a:rPr lang="ru-RU" sz="2400" dirty="0" smtClean="0"/>
              <a:t> и </a:t>
            </a:r>
            <a:r>
              <a:rPr lang="ru-RU" sz="2400" dirty="0" err="1" smtClean="0"/>
              <a:t>Андреапольского</a:t>
            </a:r>
            <a:r>
              <a:rPr lang="ru-RU" sz="2400" dirty="0" smtClean="0"/>
              <a:t> районов, охраняемой территорией 46 061 га.</a:t>
            </a:r>
          </a:p>
        </p:txBody>
      </p:sp>
    </p:spTree>
    <p:extLst>
      <p:ext uri="{BB962C8B-B14F-4D97-AF65-F5344CB8AC3E}">
        <p14:creationId xmlns="" xmlns:p14="http://schemas.microsoft.com/office/powerpoint/2010/main" val="35197301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Почвы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70" y="1533465"/>
            <a:ext cx="6409871" cy="4273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77334" y="1693122"/>
            <a:ext cx="34592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Почвы на территории региона преимущественно супесчаные дерново-подзолистые, массив Оршинского болота (Калининский район) богат торфяно-болотными почвами, встречающимися участками по всей области. Наиболее плодородные земли находятся на востоке области (</a:t>
            </a:r>
            <a:r>
              <a:rPr lang="ru-RU" sz="2000" dirty="0" err="1" smtClean="0"/>
              <a:t>Кашинский</a:t>
            </a:r>
            <a:r>
              <a:rPr lang="ru-RU" sz="2000" dirty="0" smtClean="0"/>
              <a:t> и </a:t>
            </a:r>
            <a:r>
              <a:rPr lang="ru-RU" sz="2000" dirty="0" err="1" smtClean="0"/>
              <a:t>Калязинский</a:t>
            </a:r>
            <a:r>
              <a:rPr lang="ru-RU" sz="2000" dirty="0" smtClean="0"/>
              <a:t> районы).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3523885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Промышленность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13" y="1401688"/>
            <a:ext cx="5193259" cy="3299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80" y="2722488"/>
            <a:ext cx="4020458" cy="3457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77334" y="1930400"/>
            <a:ext cx="41192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Ведущие отрасли промышленности Тверской области – машиностроение, электроэнергетика, пищевая, легкая, лесная, </a:t>
            </a:r>
            <a:r>
              <a:rPr lang="ru-RU" sz="2400" dirty="0" smtClean="0"/>
              <a:t>деревообрабатывающая,  </a:t>
            </a:r>
            <a:r>
              <a:rPr lang="ru-RU" sz="2800" dirty="0" smtClean="0"/>
              <a:t>целлюлозно-бумажная, химическая.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9094238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Экология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1930400"/>
            <a:ext cx="4591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Очагами загрязнения являются города с химической промышленностью: Торжок и Нелидово.</a:t>
            </a:r>
          </a:p>
          <a:p>
            <a:r>
              <a:rPr lang="ru-RU" sz="2800" dirty="0" smtClean="0"/>
              <a:t> На территории войсковой части в посёлке </a:t>
            </a:r>
            <a:r>
              <a:rPr lang="ru-RU" sz="2800" dirty="0" err="1" smtClean="0"/>
              <a:t>Мигалово</a:t>
            </a:r>
            <a:r>
              <a:rPr lang="ru-RU" sz="2800" dirty="0" smtClean="0"/>
              <a:t> в Твери размещены радиоактивные отходы.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535" y="609600"/>
            <a:ext cx="4717143" cy="3144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75" y="1539103"/>
            <a:ext cx="4591352" cy="3056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07" y="2733334"/>
            <a:ext cx="4958080" cy="34474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336535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0209" y="0"/>
            <a:ext cx="3067352" cy="899886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Вопросы</a:t>
            </a:r>
            <a:r>
              <a:rPr lang="en-US" sz="53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5771" y="1068810"/>
            <a:ext cx="1191622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Как называлась Тверская Область в период с 1935 по 1990 гг. 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r>
              <a:rPr lang="ru-RU" sz="2000" dirty="0" smtClean="0"/>
              <a:t>                                                                                                    </a:t>
            </a:r>
            <a:r>
              <a:rPr lang="ru-RU" sz="2000" dirty="0" smtClean="0">
                <a:solidFill>
                  <a:schemeClr val="accent5"/>
                </a:solidFill>
              </a:rPr>
              <a:t>(Калининская Область)</a:t>
            </a:r>
            <a:endParaRPr lang="ru-RU" sz="2400" dirty="0" smtClean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На какой возвышенности находиться Тверская область 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r>
              <a:rPr lang="ru-RU" sz="2400" dirty="0">
                <a:solidFill>
                  <a:schemeClr val="accent5"/>
                </a:solidFill>
              </a:rPr>
              <a:t> </a:t>
            </a:r>
            <a:r>
              <a:rPr lang="ru-RU" sz="2400" dirty="0" smtClean="0">
                <a:solidFill>
                  <a:schemeClr val="accent5"/>
                </a:solidFill>
              </a:rPr>
              <a:t>                                                                                 </a:t>
            </a:r>
            <a:r>
              <a:rPr lang="ru-RU" sz="2000" dirty="0" smtClean="0">
                <a:solidFill>
                  <a:schemeClr val="accent5"/>
                </a:solidFill>
              </a:rPr>
              <a:t>(Валдайская возвышенность)</a:t>
            </a:r>
            <a:endParaRPr lang="ru-RU" sz="2400" dirty="0" smtClean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Климат Тверской Области </a:t>
            </a:r>
          </a:p>
          <a:p>
            <a:r>
              <a:rPr lang="ru-RU" sz="2400" dirty="0" smtClean="0"/>
              <a:t>                                                                                  </a:t>
            </a:r>
            <a:r>
              <a:rPr lang="ru-RU" sz="2000" dirty="0" smtClean="0">
                <a:solidFill>
                  <a:schemeClr val="accent5"/>
                </a:solidFill>
              </a:rPr>
              <a:t>(Умеренно-континентальный)</a:t>
            </a:r>
            <a:endParaRPr lang="ru-RU" sz="2400" dirty="0" smtClean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Сколько рек протекает по территории области 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r>
              <a:rPr lang="ru-RU" sz="2400" dirty="0" smtClean="0"/>
              <a:t>                                                                                  </a:t>
            </a:r>
            <a:r>
              <a:rPr lang="ru-RU" sz="2000" dirty="0" smtClean="0">
                <a:solidFill>
                  <a:schemeClr val="accent5"/>
                </a:solidFill>
              </a:rPr>
              <a:t>(свыше 800 рек)</a:t>
            </a:r>
            <a:endParaRPr lang="en-US" sz="2000" dirty="0" smtClean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В каких районах Тверской </a:t>
            </a:r>
            <a:r>
              <a:rPr lang="ru-RU" sz="2400" dirty="0" smtClean="0"/>
              <a:t>области </a:t>
            </a:r>
            <a:r>
              <a:rPr lang="ru-RU" sz="2400" dirty="0" smtClean="0"/>
              <a:t>находятся наиболее плодородные земли 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</a:t>
            </a:r>
            <a:r>
              <a:rPr lang="ru-RU" sz="2000" dirty="0" smtClean="0">
                <a:solidFill>
                  <a:schemeClr val="accent5"/>
                </a:solidFill>
              </a:rPr>
              <a:t>(</a:t>
            </a:r>
            <a:r>
              <a:rPr lang="ru-RU" sz="2000" dirty="0" err="1" smtClean="0">
                <a:solidFill>
                  <a:schemeClr val="accent5"/>
                </a:solidFill>
              </a:rPr>
              <a:t>Кашинский</a:t>
            </a:r>
            <a:r>
              <a:rPr lang="ru-RU" sz="2000" dirty="0" smtClean="0">
                <a:solidFill>
                  <a:schemeClr val="accent5"/>
                </a:solidFill>
              </a:rPr>
              <a:t>, </a:t>
            </a:r>
            <a:r>
              <a:rPr lang="ru-RU" sz="2000" dirty="0" err="1" smtClean="0">
                <a:solidFill>
                  <a:schemeClr val="accent5"/>
                </a:solidFill>
              </a:rPr>
              <a:t>Калязинский</a:t>
            </a:r>
            <a:r>
              <a:rPr lang="ru-RU" sz="2000" dirty="0" smtClean="0">
                <a:solidFill>
                  <a:schemeClr val="accent5"/>
                </a:solidFill>
              </a:rPr>
              <a:t> районы)</a:t>
            </a:r>
            <a:endParaRPr lang="ru-RU" sz="2400" dirty="0" smtClean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Как называется крупнейший природоохранный объект на территории </a:t>
            </a:r>
            <a:r>
              <a:rPr lang="ru-RU" sz="2400" dirty="0" err="1" smtClean="0"/>
              <a:t>Нелидовского</a:t>
            </a:r>
            <a:r>
              <a:rPr lang="ru-RU" sz="2400" dirty="0" smtClean="0"/>
              <a:t> и </a:t>
            </a:r>
            <a:r>
              <a:rPr lang="ru-RU" sz="2400" dirty="0" err="1" smtClean="0"/>
              <a:t>Андреапольского</a:t>
            </a:r>
            <a:r>
              <a:rPr lang="ru-RU" sz="2400" dirty="0" smtClean="0"/>
              <a:t> районов 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             </a:t>
            </a:r>
            <a:r>
              <a:rPr lang="ru-RU" sz="2000" dirty="0" smtClean="0">
                <a:solidFill>
                  <a:schemeClr val="accent5"/>
                </a:solidFill>
              </a:rPr>
              <a:t>(Центрально-Лесной заповедник)</a:t>
            </a:r>
            <a:endParaRPr lang="en-US" sz="2400" dirty="0" smtClean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/>
              <a:t>Какие города Тверской </a:t>
            </a:r>
            <a:r>
              <a:rPr lang="ru-RU" sz="2400" dirty="0" smtClean="0"/>
              <a:t>области </a:t>
            </a:r>
            <a:r>
              <a:rPr lang="ru-RU" sz="2400" dirty="0" smtClean="0"/>
              <a:t>являются </a:t>
            </a:r>
            <a:r>
              <a:rPr lang="ru-RU" sz="2400" smtClean="0"/>
              <a:t>очагами </a:t>
            </a:r>
            <a:r>
              <a:rPr lang="ru-RU" sz="2400" smtClean="0"/>
              <a:t>наибольшего загрязнения</a:t>
            </a:r>
            <a:r>
              <a:rPr lang="en-US" sz="2400" dirty="0" smtClean="0"/>
              <a:t> </a:t>
            </a:r>
            <a:r>
              <a:rPr lang="en-US" sz="2400" dirty="0"/>
              <a:t>?</a:t>
            </a:r>
            <a:endParaRPr lang="ru-RU" sz="2400" dirty="0" smtClean="0"/>
          </a:p>
          <a:p>
            <a:r>
              <a:rPr lang="ru-RU" sz="2400" dirty="0" smtClean="0"/>
              <a:t>                                                                                  </a:t>
            </a:r>
            <a:r>
              <a:rPr lang="ru-RU" sz="2000" dirty="0" smtClean="0">
                <a:solidFill>
                  <a:schemeClr val="accent5"/>
                </a:solidFill>
              </a:rPr>
              <a:t>(Торжок и Нелидово)</a:t>
            </a:r>
          </a:p>
        </p:txBody>
      </p:sp>
    </p:spTree>
    <p:extLst>
      <p:ext uri="{BB962C8B-B14F-4D97-AF65-F5344CB8AC3E}">
        <p14:creationId xmlns="" xmlns:p14="http://schemas.microsoft.com/office/powerpoint/2010/main" val="16796959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69" y="528639"/>
            <a:ext cx="8596668" cy="1320800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pic>
        <p:nvPicPr>
          <p:cNvPr id="2050" name="Picture 2" descr="https://russia.travel/upload/slider/df7/df7db8c4af6899c53be483cbcb7320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28" y="2077460"/>
            <a:ext cx="8302171" cy="3928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93387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75" y="609600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Тверская область (с </a:t>
            </a:r>
            <a:r>
              <a:rPr lang="ru-RU" dirty="0">
                <a:solidFill>
                  <a:schemeClr val="tx2"/>
                </a:solidFill>
              </a:rPr>
              <a:t>1935 по 1990 </a:t>
            </a:r>
            <a:r>
              <a:rPr lang="ru-RU" dirty="0" smtClean="0">
                <a:solidFill>
                  <a:schemeClr val="tx2"/>
                </a:solidFill>
              </a:rPr>
              <a:t>гг. </a:t>
            </a:r>
            <a:r>
              <a:rPr lang="ru-RU" dirty="0">
                <a:solidFill>
                  <a:schemeClr val="tx2"/>
                </a:solidFill>
              </a:rPr>
              <a:t>— Калининская область)</a:t>
            </a:r>
          </a:p>
        </p:txBody>
      </p:sp>
      <p:pic>
        <p:nvPicPr>
          <p:cNvPr id="1026" name="Picture 2" descr="Фла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47" y="2668006"/>
            <a:ext cx="3689877" cy="2467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408" y="2668006"/>
            <a:ext cx="1960535" cy="2461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8142" y="5334565"/>
            <a:ext cx="1204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Флаг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5637" y="5334565"/>
            <a:ext cx="153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Герб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88889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География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6" y="1538515"/>
            <a:ext cx="5485773" cy="4491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77334" y="1930400"/>
            <a:ext cx="29512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Искать Тверскую область на карте России нужно на западе страны. Она занимает часть Восточно-Европейской равнины. С юга на север область растянулась на 350 км. Протяжённость её с востока на запад составляет 450 км.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5871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256037" cy="1320800"/>
          </a:xfrm>
        </p:spPr>
        <p:txBody>
          <a:bodyPr>
            <a:noAutofit/>
          </a:bodyPr>
          <a:lstStyle/>
          <a:p>
            <a:r>
              <a:rPr lang="ru-RU" sz="5400" dirty="0" smtClean="0"/>
              <a:t>Рельеф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661611"/>
            <a:ext cx="6487886" cy="4339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77334" y="2080273"/>
            <a:ext cx="27456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Поверхность в основном равнинная, на западе — Валдайская возвышенность, на востоке Молого-Шекснинская низменность, на крайнем западе — </a:t>
            </a:r>
            <a:r>
              <a:rPr lang="ru-RU" sz="2000" dirty="0" err="1" smtClean="0"/>
              <a:t>Плоскошская</a:t>
            </a:r>
            <a:r>
              <a:rPr lang="ru-RU" sz="2000" dirty="0" smtClean="0"/>
              <a:t> низина, в центре Тверская моренная гряда. 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8830110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Полезные ископаемые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83" y="1765263"/>
            <a:ext cx="5605246" cy="4198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32114" y="2234976"/>
            <a:ext cx="27867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/>
              <a:t>Торф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/>
              <a:t>Бурые угли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/>
              <a:t>Известняк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/>
              <a:t>Глины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/>
              <a:t>Пески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/>
              <a:t>Гравий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 smtClean="0"/>
              <a:t>Минеральные воды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7138490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Климат</a:t>
            </a:r>
            <a:endParaRPr lang="ru-RU" sz="5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30" y="1261533"/>
            <a:ext cx="6995885" cy="4663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77334" y="1682296"/>
            <a:ext cx="24529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Климат всей Тверской области умеренно-континентальный, но ввиду довольно большой протяжённости области с юго-запада на северо-восток </a:t>
            </a:r>
            <a:r>
              <a:rPr lang="ru-RU" sz="2000" dirty="0" err="1" smtClean="0"/>
              <a:t>континентальность</a:t>
            </a:r>
            <a:r>
              <a:rPr lang="ru-RU" sz="2000" dirty="0" smtClean="0"/>
              <a:t> климата растёт и климат области довольно сильно варьирует.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5506474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Гидрография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14" y="1994521"/>
            <a:ext cx="7141028" cy="3275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77334" y="2662925"/>
            <a:ext cx="31229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территории области свыше 800 рек общей протяжённостью около 17 000 км.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9832543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Растительность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11" y="1766440"/>
            <a:ext cx="6428816" cy="4275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77335" y="1766440"/>
            <a:ext cx="35753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Наибольшую площадь занимают смешанные леса — 2 482 724,03 га, что составляет 29,5 % от общей площади области:</a:t>
            </a:r>
            <a:r>
              <a:rPr lang="en-US" sz="2000" dirty="0" smtClean="0"/>
              <a:t> S</a:t>
            </a:r>
            <a:r>
              <a:rPr lang="ru-RU" sz="2000" dirty="0" smtClean="0"/>
              <a:t> широколиственных лесов </a:t>
            </a:r>
          </a:p>
          <a:p>
            <a:r>
              <a:rPr lang="ru-RU" sz="2000" dirty="0" smtClean="0"/>
              <a:t>1 592 866 га (18,9 %);</a:t>
            </a:r>
          </a:p>
          <a:p>
            <a:r>
              <a:rPr lang="en-US" sz="2000" dirty="0" smtClean="0"/>
              <a:t>S </a:t>
            </a:r>
            <a:r>
              <a:rPr lang="ru-RU" sz="2000" dirty="0" smtClean="0"/>
              <a:t>светлохвойных лесов 453 800 га (5,4 %);</a:t>
            </a:r>
          </a:p>
          <a:p>
            <a:r>
              <a:rPr lang="ru-RU" sz="2000" dirty="0" smtClean="0"/>
              <a:t> </a:t>
            </a:r>
            <a:r>
              <a:rPr lang="en-US" sz="2000" dirty="0" smtClean="0"/>
              <a:t>S </a:t>
            </a:r>
            <a:r>
              <a:rPr lang="ru-RU" sz="2000" dirty="0" smtClean="0"/>
              <a:t>тёмнохвойных лесов — 21 228 га (0,25 %).</a:t>
            </a:r>
          </a:p>
          <a:p>
            <a:r>
              <a:rPr lang="ru-RU" sz="2000" dirty="0" smtClean="0"/>
              <a:t> Безлесные территории  области — 3 869 482 га (2010 г.)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5097549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2458" y="1501357"/>
            <a:ext cx="44413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Красная книга Тверской области содержит сведения о состоянии популяций редких и находящихся под угрозой исчезновения видов животных, растений, грибов и лишайников Тверской области.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67" y="1629609"/>
            <a:ext cx="3285662" cy="414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172851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</TotalTime>
  <Words>453</Words>
  <Application>Microsoft Office PowerPoint</Application>
  <PresentationFormat>Произвольный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Презентация на тему: «Экология Тверской области» </vt:lpstr>
      <vt:lpstr>Тверская область (с 1935 по 1990 гг. — Калининская область)</vt:lpstr>
      <vt:lpstr>География</vt:lpstr>
      <vt:lpstr>Рельеф</vt:lpstr>
      <vt:lpstr>Полезные ископаемые</vt:lpstr>
      <vt:lpstr>Климат</vt:lpstr>
      <vt:lpstr>Гидрография</vt:lpstr>
      <vt:lpstr>Растительность</vt:lpstr>
      <vt:lpstr>Слайд 9</vt:lpstr>
      <vt:lpstr>Охрана природы</vt:lpstr>
      <vt:lpstr>Почвы</vt:lpstr>
      <vt:lpstr>Промышленность</vt:lpstr>
      <vt:lpstr>Экология</vt:lpstr>
      <vt:lpstr>Вопросы: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«Тверская Область»</dc:title>
  <dc:creator>asus</dc:creator>
  <cp:lastModifiedBy>Пользователь Windows</cp:lastModifiedBy>
  <cp:revision>19</cp:revision>
  <dcterms:created xsi:type="dcterms:W3CDTF">2019-04-18T18:49:34Z</dcterms:created>
  <dcterms:modified xsi:type="dcterms:W3CDTF">2019-05-07T13:29:31Z</dcterms:modified>
</cp:coreProperties>
</file>