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3"/>
    <p:sldId id="282" r:id="rId4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FF9966"/>
    <a:srgbClr val="B01CA5"/>
    <a:srgbClr val="E5097C"/>
    <a:srgbClr val="2828A4"/>
    <a:srgbClr val="119133"/>
    <a:srgbClr val="544E56"/>
    <a:srgbClr val="2C99A4"/>
    <a:srgbClr val="19D9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71" autoAdjust="0"/>
    <p:restoredTop sz="94660"/>
  </p:normalViewPr>
  <p:slideViewPr>
    <p:cSldViewPr showGuides="1">
      <p:cViewPr varScale="1">
        <p:scale>
          <a:sx n="109" d="100"/>
          <a:sy n="109" d="100"/>
        </p:scale>
        <p:origin x="1626" y="108"/>
      </p:cViewPr>
      <p:guideLst>
        <p:guide orient="horz" pos="2160"/>
        <p:guide pos="29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346" y="0"/>
            <a:ext cx="2975970" cy="53365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5346" y="9453334"/>
            <a:ext cx="2975970" cy="4574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B551CD8C-30E7-44B8-AC4A-D242F22B69FB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320" y="0"/>
            <a:ext cx="2945766" cy="49712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4" y="4715550"/>
            <a:ext cx="5436868" cy="44677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t" anchorCtr="0" compatLnSpc="1"/>
          <a:lstStyle/>
          <a:p>
            <a:pPr lvl="0"/>
            <a:r>
              <a:rPr lang="ru-RU" noProof="0" smtClean="0"/>
              <a:t>Образец текста</a:t>
            </a:r>
            <a:endParaRPr lang="ru-RU" noProof="0" smtClean="0"/>
          </a:p>
          <a:p>
            <a:pPr lvl="1"/>
            <a:r>
              <a:rPr lang="ru-RU" noProof="0" smtClean="0"/>
              <a:t>Второй уровень</a:t>
            </a:r>
            <a:endParaRPr lang="ru-RU" noProof="0" smtClean="0"/>
          </a:p>
          <a:p>
            <a:pPr lvl="2"/>
            <a:r>
              <a:rPr lang="ru-RU" noProof="0" smtClean="0"/>
              <a:t>Третий уровень</a:t>
            </a:r>
            <a:endParaRPr lang="ru-RU" noProof="0" smtClean="0"/>
          </a:p>
          <a:p>
            <a:pPr lvl="3"/>
            <a:r>
              <a:rPr lang="ru-RU" noProof="0" smtClean="0"/>
              <a:t>Четвертый уровень</a:t>
            </a:r>
            <a:endParaRPr lang="ru-RU" noProof="0" smtClean="0"/>
          </a:p>
          <a:p>
            <a:pPr lvl="4"/>
            <a:r>
              <a:rPr lang="ru-RU" noProof="0" smtClean="0"/>
              <a:t>Пятый уровень</a:t>
            </a:r>
            <a:endParaRPr lang="ru-RU" noProof="0" smtClean="0"/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320" y="9429512"/>
            <a:ext cx="2945766" cy="4971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513" tIns="45757" rIns="91513" bIns="45757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D1910AB0-9968-4388-AD3C-F72EA263C5F1}" type="slidenum">
              <a:rPr lang="ru-RU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830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38F825-3DAF-454A-8A35-B480D46264DD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3E7340-3C44-4C12-B582-770084E13A24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EE45AA-E2BB-4F9F-B28E-4F8707D46CE4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A44E2-4413-4CE1-ABBF-124ACDDF4ED5}" type="slidenum">
              <a:rPr lang="ru-RU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FC944A-48F5-4D16-A301-D751C6EF6F90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830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E377EE-EB01-4290-9BD1-5E7F5029D900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F4671-AC62-4A44-A6F3-54FE55420345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BB8FB3-9F71-4FE2-BB9B-3B5909DDFFD7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4A774-D696-4B8E-9A88-CC5FC2BAFEFA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7E947-A7B6-428E-AB16-59F5E91E6678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415" marR="18415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16B930-DDF2-40EC-9DCB-4B15300A7623}" type="slidenum">
              <a:rPr lang="ru-RU" smtClean="0"/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  <a:endParaRPr lang="ru-RU" smtClean="0"/>
          </a:p>
          <a:p>
            <a:pPr lvl="1" eaLnBrk="1" latinLnBrk="0" hangingPunct="1"/>
            <a:r>
              <a:rPr lang="ru-RU" smtClean="0"/>
              <a:t>Второй уровень</a:t>
            </a:r>
            <a:endParaRPr lang="ru-RU" smtClean="0"/>
          </a:p>
          <a:p>
            <a:pPr lvl="2" eaLnBrk="1" latinLnBrk="0" hangingPunct="1"/>
            <a:r>
              <a:rPr lang="ru-RU" smtClean="0"/>
              <a:t>Третий уровень</a:t>
            </a:r>
            <a:endParaRPr lang="ru-RU" smtClean="0"/>
          </a:p>
          <a:p>
            <a:pPr lvl="3" eaLnBrk="1" latinLnBrk="0" hangingPunct="1"/>
            <a:r>
              <a:rPr lang="ru-RU" smtClean="0"/>
              <a:t>Четвертый уровень</a:t>
            </a:r>
            <a:endParaRPr lang="ru-RU" smtClean="0"/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EE7F9-9EDB-4C1B-A76D-7926FADD27E8}" type="slidenum">
              <a:rPr lang="ru-RU" smtClean="0"/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  <a:endParaRPr kumimoji="0" lang="ru-RU" smtClean="0"/>
          </a:p>
          <a:p>
            <a:pPr lvl="1" eaLnBrk="1" latinLnBrk="0" hangingPunct="1"/>
            <a:r>
              <a:rPr kumimoji="0" lang="ru-RU" smtClean="0"/>
              <a:t>Второй уровень</a:t>
            </a:r>
            <a:endParaRPr kumimoji="0" lang="ru-RU" smtClean="0"/>
          </a:p>
          <a:p>
            <a:pPr lvl="2" eaLnBrk="1" latinLnBrk="0" hangingPunct="1"/>
            <a:r>
              <a:rPr kumimoji="0" lang="ru-RU" smtClean="0"/>
              <a:t>Третий уровень</a:t>
            </a:r>
            <a:endParaRPr kumimoji="0" lang="ru-RU" smtClean="0"/>
          </a:p>
          <a:p>
            <a:pPr lvl="3" eaLnBrk="1" latinLnBrk="0" hangingPunct="1"/>
            <a:r>
              <a:rPr kumimoji="0" lang="ru-RU" smtClean="0"/>
              <a:t>Четвертый уровень</a:t>
            </a:r>
            <a:endParaRPr kumimoji="0" lang="ru-RU" smtClean="0"/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CB2D1F12-CEA6-45B8-8656-BBF205D43284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3.61111E-6 3.33333E-6  C 0.06892 3.33333E-6  0.125 0.02847  0.125 0.06389  C 0.125 0.09907  0.06892 0.12777  3.61111E-6 0.12777  C -0.0691 0.12777  -0.125 0.09907  -0.125 0.06389  C -0.125 0.02847  -0.0691 3.33333E-6  3.61111E-6 3.33333E-6  Z " pathEditMode="relative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4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430" indent="-265430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 panose="05020102010507070707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295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 panose="020B0604030504040204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130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 panose="05020102010507070707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255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 panose="020B0604030504040204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345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53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Verdana" panose="020B0604030504040204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 panose="05020102010507070707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</p:nvPr>
        </p:nvGraphicFramePr>
        <p:xfrm>
          <a:off x="419100" y="1724660"/>
          <a:ext cx="8229600" cy="414655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463290"/>
                <a:gridCol w="1659890"/>
                <a:gridCol w="1622425"/>
                <a:gridCol w="1483995"/>
              </a:tblGrid>
              <a:tr h="1158240">
                <a:tc>
                  <a:txBody>
                    <a:bodyPr/>
                    <a:lstStyle/>
                    <a:p>
                      <a:r>
                        <a:rPr lang="ru-RU" dirty="0" smtClean="0"/>
                        <a:t>СПЕЦИАЛЬНОСТИ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ym typeface="+mn-ea"/>
                        </a:rPr>
                        <a:t>Количество</a:t>
                      </a:r>
                      <a:endParaRPr lang="ru-RU" sz="1600" dirty="0" smtClean="0"/>
                    </a:p>
                    <a:p>
                      <a:pPr algn="ctr"/>
                      <a:r>
                        <a:rPr lang="ru-RU" sz="1600" dirty="0" smtClean="0">
                          <a:sym typeface="+mn-ea"/>
                        </a:rPr>
                        <a:t>заявлений</a:t>
                      </a:r>
                      <a:endParaRPr lang="ru-RU" sz="1600" dirty="0" smtClean="0"/>
                    </a:p>
                    <a:p>
                      <a:pPr algn="ctr"/>
                      <a:endParaRPr lang="ru-RU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Принято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Проходной балл</a:t>
                      </a:r>
                      <a:endParaRPr lang="ru-RU" sz="1600" dirty="0" smtClean="0"/>
                    </a:p>
                    <a:p>
                      <a:pPr algn="ctr"/>
                      <a:endParaRPr lang="ru-RU" sz="1600" dirty="0"/>
                    </a:p>
                  </a:txBody>
                  <a:tcPr/>
                </a:tc>
              </a:tr>
              <a:tr h="52197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Сестринское дело 9 </a:t>
                      </a:r>
                      <a:r>
                        <a:rPr lang="ru-RU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</a:t>
                      </a:r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</a:t>
                      </a:r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4,88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</a:tr>
              <a:tr h="900430">
                <a:tc>
                  <a:txBody>
                    <a:bodyPr/>
                    <a:lstStyle/>
                    <a:p>
                      <a:r>
                        <a:rPr lang="ru-RU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Лабораторная диагностика </a:t>
                      </a:r>
                      <a:endParaRPr lang="ru-RU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ru-RU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кл.</a:t>
                      </a:r>
                      <a:endParaRPr lang="ru-RU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</a:t>
                      </a:r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</a:tr>
              <a:tr h="52197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Сестринское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дело 11 </a:t>
                      </a:r>
                      <a:r>
                        <a:rPr lang="ru-RU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</a:t>
                      </a:r>
                      <a:r>
                        <a:rPr lang="ru-RU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163</a:t>
                      </a:r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</a:tr>
              <a:tr h="521970">
                <a:tc>
                  <a:txBody>
                    <a:bodyPr/>
                    <a:lstStyle/>
                    <a:p>
                      <a:r>
                        <a:rPr lang="ru-RU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Лечебное дело</a:t>
                      </a:r>
                      <a:endParaRPr lang="ru-RU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209</a:t>
                      </a:r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4,53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</a:tr>
              <a:tr h="52197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Акушерское дело</a:t>
                      </a:r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ru-RU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4352" y="429129"/>
            <a:ext cx="1076259" cy="1103653"/>
          </a:xfrm>
          <a:prstGeom prst="rect">
            <a:avLst/>
          </a:prstGeom>
        </p:spPr>
      </p:pic>
      <p:sp>
        <p:nvSpPr>
          <p:cNvPr id="5" name="Текстовое поле 4"/>
          <p:cNvSpPr txBox="1"/>
          <p:nvPr/>
        </p:nvSpPr>
        <p:spPr>
          <a:xfrm>
            <a:off x="904875" y="521970"/>
            <a:ext cx="7532370" cy="104648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ctr"/>
            <a:r>
              <a:rPr lang="ru-RU" sz="3200" b="1" spc="50" dirty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  <a:sym typeface="+mn-ea"/>
              </a:rPr>
              <a:t>Результаты приема на бюджет в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  <a:sym typeface="+mn-ea"/>
              </a:rPr>
              <a:t>2023г</a:t>
            </a:r>
            <a:r>
              <a:rPr lang="ru-RU" sz="3200" b="1" spc="50" dirty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  <a:sym typeface="+mn-ea"/>
              </a:rPr>
              <a:t>.</a:t>
            </a:r>
            <a:endParaRPr lang="ru-RU" altLang="en-US" sz="2400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915" y="444500"/>
            <a:ext cx="8229600" cy="896620"/>
          </a:xfrm>
        </p:spPr>
        <p:txBody>
          <a:bodyPr>
            <a:normAutofit/>
          </a:bodyPr>
          <a:lstStyle/>
          <a:p>
            <a:pPr algn="ctr"/>
            <a:r>
              <a:rPr lang="ru-RU" sz="2400" spc="50" dirty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Результаты приема </a:t>
            </a:r>
            <a:br>
              <a:rPr lang="ru-RU" sz="2400" spc="50" dirty="0" smtClean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2400" spc="50" dirty="0" smtClean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 платной основе в 2023г</a:t>
            </a:r>
            <a:r>
              <a:rPr lang="ru-RU" sz="2400" spc="50" dirty="0">
                <a:ln w="11430"/>
                <a:gradFill>
                  <a:gsLst>
                    <a:gs pos="25000">
                      <a:srgbClr val="9F2936">
                        <a:satMod val="155000"/>
                      </a:srgbClr>
                    </a:gs>
                    <a:gs pos="100000">
                      <a:srgbClr val="9F2936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431165" y="1417320"/>
          <a:ext cx="8272145" cy="297561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69945"/>
                <a:gridCol w="1690370"/>
                <a:gridCol w="1609090"/>
                <a:gridCol w="1602740"/>
              </a:tblGrid>
              <a:tr h="751205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СПЕЦИАЛЬНОСТИ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ym typeface="+mn-ea"/>
                        </a:rPr>
                        <a:t>Количество</a:t>
                      </a:r>
                      <a:endParaRPr lang="ru-RU" sz="1400" b="1" dirty="0" smtClean="0"/>
                    </a:p>
                    <a:p>
                      <a:pPr algn="ctr"/>
                      <a:r>
                        <a:rPr lang="ru-RU" sz="1400" b="1" dirty="0" smtClean="0">
                          <a:sym typeface="+mn-ea"/>
                        </a:rPr>
                        <a:t>заявлений</a:t>
                      </a:r>
                      <a:endParaRPr lang="ru-RU" sz="1400" b="1" dirty="0" smtClean="0"/>
                    </a:p>
                    <a:p>
                      <a:pPr algn="ctr"/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Принято</a:t>
                      </a:r>
                      <a:endParaRPr lang="ru-RU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ym typeface="+mn-ea"/>
                        </a:rPr>
                        <a:t>Проходной балл</a:t>
                      </a:r>
                      <a:endParaRPr lang="ru-RU" sz="1400" b="1" dirty="0" smtClean="0">
                        <a:sym typeface="+mn-ea"/>
                      </a:endParaRPr>
                    </a:p>
                  </a:txBody>
                  <a:tcPr/>
                </a:tc>
              </a:tr>
              <a:tr h="318135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Сестринское дело 9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</a:t>
                      </a: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</a:tr>
              <a:tr h="318770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Лаб. диагностика 9 </a:t>
                      </a:r>
                      <a:r>
                        <a:rPr lang="ru-RU" sz="1400" b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</a:t>
                      </a:r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</a:tr>
              <a:tr h="318135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Сестринское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дело 11 </a:t>
                      </a:r>
                      <a:r>
                        <a:rPr lang="ru-RU" sz="1400" b="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</a:t>
                      </a:r>
                      <a:r>
                        <a:rPr lang="ru-RU" sz="1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4,03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</a:tr>
              <a:tr h="318770">
                <a:tc>
                  <a:txBody>
                    <a:bodyPr/>
                    <a:lstStyle/>
                    <a:p>
                      <a:r>
                        <a:rPr lang="ru-RU" sz="1400" b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Лечебное дело</a:t>
                      </a:r>
                      <a:endParaRPr lang="ru-RU" sz="1400" b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</a:tr>
              <a:tr h="318770">
                <a:tc>
                  <a:txBody>
                    <a:bodyPr/>
                    <a:lstStyle/>
                    <a:p>
                      <a:r>
                        <a:rPr lang="ru-RU" sz="1400" b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Фармация</a:t>
                      </a:r>
                      <a:endParaRPr lang="ru-RU" sz="1400" b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</a:tr>
              <a:tr h="313055">
                <a:tc>
                  <a:txBody>
                    <a:bodyPr/>
                    <a:lstStyle/>
                    <a:p>
                      <a:r>
                        <a:rPr lang="ru-RU" sz="1400" b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Стомат. ортопедическая </a:t>
                      </a:r>
                      <a:endParaRPr lang="ru-RU" sz="1400" b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4,30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</a:tr>
              <a:tr h="318770">
                <a:tc>
                  <a:txBody>
                    <a:bodyPr/>
                    <a:lstStyle/>
                    <a:p>
                      <a:r>
                        <a:rPr lang="ru-RU" sz="1400" b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Акушерское дело</a:t>
                      </a:r>
                      <a:endParaRPr lang="ru-RU" sz="1400" b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</a:t>
                      </a:r>
                      <a:endParaRPr lang="ru-RU" sz="1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1800" y="332740"/>
            <a:ext cx="1092200" cy="1103630"/>
          </a:xfrm>
          <a:prstGeom prst="rect">
            <a:avLst/>
          </a:prstGeom>
        </p:spPr>
      </p:pic>
      <p:sp>
        <p:nvSpPr>
          <p:cNvPr id="9" name="Текстовое поле 8"/>
          <p:cNvSpPr txBox="1"/>
          <p:nvPr/>
        </p:nvSpPr>
        <p:spPr>
          <a:xfrm>
            <a:off x="431800" y="4392930"/>
            <a:ext cx="8277860" cy="167957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ru-RU" altLang="en-US" sz="1400" b="1">
                <a:solidFill>
                  <a:srgbClr val="C00000"/>
                </a:solidFill>
              </a:rPr>
              <a:t>Результаты приема на основании Постановления Правительства Тверской области от 21.08.2023  № 347-пп:</a:t>
            </a:r>
            <a:endParaRPr lang="ru-RU" altLang="en-US" sz="1400" b="1">
              <a:solidFill>
                <a:srgbClr val="C00000"/>
              </a:solidFill>
            </a:endParaRPr>
          </a:p>
        </p:txBody>
      </p:sp>
      <p:graphicFrame>
        <p:nvGraphicFramePr>
          <p:cNvPr id="11" name="Таблица 10"/>
          <p:cNvGraphicFramePr/>
          <p:nvPr/>
        </p:nvGraphicFramePr>
        <p:xfrm>
          <a:off x="2411730" y="4656455"/>
          <a:ext cx="4451350" cy="1244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5675"/>
                <a:gridCol w="2225675"/>
              </a:tblGrid>
              <a:tr h="248920"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1000"/>
                        <a:t>Специальность </a:t>
                      </a:r>
                      <a:endParaRPr lang="ru-RU" altLang="en-US" sz="100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ru-RU" altLang="en-US" sz="1000"/>
                        <a:t>Принято</a:t>
                      </a:r>
                      <a:endParaRPr lang="ru-RU" altLang="en-US" sz="100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Сестринское дело 9кл</a:t>
                      </a:r>
                      <a:endParaRPr lang="en-US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Сестринское дело 11кл</a:t>
                      </a:r>
                      <a:endParaRPr lang="en-US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Лечебное дело</a:t>
                      </a:r>
                      <a:endParaRPr lang="en-US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</a:tr>
              <a:tr h="2489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Лабораторная диагностика</a:t>
                      </a:r>
                      <a:endParaRPr lang="en-US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719</Words>
  <Application>WPS Presentation</Application>
  <PresentationFormat>Экран (4:3)</PresentationFormat>
  <Paragraphs>144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2" baseType="lpstr">
      <vt:lpstr>Arial</vt:lpstr>
      <vt:lpstr>SimSun</vt:lpstr>
      <vt:lpstr>Wingdings</vt:lpstr>
      <vt:lpstr>Wingdings 2</vt:lpstr>
      <vt:lpstr>Verdana</vt:lpstr>
      <vt:lpstr>Microsoft YaHei</vt:lpstr>
      <vt:lpstr>Arial Unicode MS</vt:lpstr>
      <vt:lpstr>Times New Roman</vt:lpstr>
      <vt:lpstr>Verdana</vt:lpstr>
      <vt:lpstr>Аспект</vt:lpstr>
      <vt:lpstr>PowerPoint 演示文稿</vt:lpstr>
      <vt:lpstr>Информация о подаче заявлений  на платной основе в 2023г.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266</cp:revision>
  <cp:lastPrinted>2023-08-29T14:20:00Z</cp:lastPrinted>
  <dcterms:created xsi:type="dcterms:W3CDTF">2113-01-01T00:00:00Z</dcterms:created>
  <dcterms:modified xsi:type="dcterms:W3CDTF">2023-10-10T07:27:55Z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1049-12.2.0.13201</vt:lpwstr>
  </property>
  <property fmtid="{D5CDD505-2E9C-101B-9397-08002B2CF9AE}" pid="4" name="ICV">
    <vt:lpwstr>F4D5A17D99C2444A8F2D1F82377E0C66</vt:lpwstr>
  </property>
</Properties>
</file>