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3"/>
    <p:sldId id="287" r:id="rId4"/>
    <p:sldId id="280" r:id="rId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A4"/>
    <a:srgbClr val="3333CC"/>
    <a:srgbClr val="FF9966"/>
    <a:srgbClr val="B01CA5"/>
    <a:srgbClr val="E5097C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 showGuides="1">
      <p:cViewPr varScale="1">
        <p:scale>
          <a:sx n="87" d="100"/>
          <a:sy n="87" d="100"/>
        </p:scale>
        <p:origin x="1056" y="90"/>
      </p:cViewPr>
      <p:guideLst>
        <p:guide orient="horz" pos="2159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5" name="Заголовок 2"/>
          <p:cNvSpPr txBox="1"/>
          <p:nvPr/>
        </p:nvSpPr>
        <p:spPr>
          <a:xfrm>
            <a:off x="464033" y="4437112"/>
            <a:ext cx="8183880" cy="108012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8" name="Picture 2" descr="http://www.tvermedcollege.ru/images/logoti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54" y="483546"/>
            <a:ext cx="1018036" cy="100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мещающее содержимое 5"/>
          <p:cNvSpPr/>
          <p:nvPr>
            <p:ph sz="half" idx="1"/>
          </p:nvPr>
        </p:nvSpPr>
        <p:spPr>
          <a:xfrm>
            <a:off x="1548130" y="484505"/>
            <a:ext cx="7139305" cy="1255395"/>
          </a:xfrm>
        </p:spPr>
        <p:txBody>
          <a:bodyPr>
            <a:noAutofit/>
          </a:bodyPr>
          <a:p>
            <a:pPr marL="0" lvl="0" indent="0" algn="ctr">
              <a:buNone/>
            </a:pPr>
            <a:r>
              <a:rPr lang="ru-RU" b="1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Результаты приема на бюджет в </a:t>
            </a:r>
            <a:r>
              <a:rPr lang="ru-RU" b="1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2024г</a:t>
            </a:r>
            <a:r>
              <a:rPr lang="ru-RU" b="1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.</a:t>
            </a:r>
            <a:endParaRPr lang="ru-RU" altLang="en-US" b="1" spc="50" dirty="0">
              <a:ln w="11430"/>
              <a:gradFill>
                <a:gsLst>
                  <a:gs pos="25000">
                    <a:srgbClr val="9F2936">
                      <a:satMod val="155000"/>
                    </a:srgbClr>
                  </a:gs>
                  <a:gs pos="100000">
                    <a:srgbClr val="9F2936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387350" y="1483995"/>
            <a:ext cx="8299450" cy="44018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ru-RU" altLang="en-US"/>
          </a:p>
        </p:txBody>
      </p:sp>
      <p:graphicFrame>
        <p:nvGraphicFramePr>
          <p:cNvPr id="9" name="Таблица 2"/>
          <p:cNvGraphicFramePr>
            <a:graphicFrameLocks noGrp="1"/>
          </p:cNvGraphicFramePr>
          <p:nvPr>
            <p:ph sz="half" idx="2"/>
          </p:nvPr>
        </p:nvGraphicFramePr>
        <p:xfrm>
          <a:off x="463550" y="1757680"/>
          <a:ext cx="8223885" cy="46856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81755"/>
                <a:gridCol w="1237615"/>
                <a:gridCol w="1640205"/>
                <a:gridCol w="1464310"/>
              </a:tblGrid>
              <a:tr h="1356360">
                <a:tc>
                  <a:txBody>
                    <a:bodyPr/>
                    <a:p>
                      <a:r>
                        <a:rPr lang="ru-RU" dirty="0" smtClean="0"/>
                        <a:t>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smtClean="0"/>
                        <a:t>Принято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dirty="0" smtClean="0"/>
                        <a:t>Количество</a:t>
                      </a:r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заявлений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dirty="0" smtClean="0"/>
                        <a:t>Конкурс</a:t>
                      </a:r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чел/место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424815">
                <a:tc>
                  <a:txBody>
                    <a:bodyPr/>
                    <a:p>
                      <a:r>
                        <a:rPr lang="ru-RU" dirty="0" smtClean="0"/>
                        <a:t>Сестринское дело 9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308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24815">
                <a:tc>
                  <a:txBody>
                    <a:bodyPr/>
                    <a:p>
                      <a:r>
                        <a:rPr lang="ru-RU" smtClean="0">
                          <a:sym typeface="+mn-ea"/>
                        </a:rPr>
                        <a:t>Лечебное дело </a:t>
                      </a:r>
                      <a:r>
                        <a:rPr lang="ru-RU" dirty="0" smtClean="0">
                          <a:sym typeface="+mn-ea"/>
                        </a:rPr>
                        <a:t>9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/>
                        <a:t>242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789940">
                <a:tc>
                  <a:txBody>
                    <a:bodyPr/>
                    <a:p>
                      <a:r>
                        <a:rPr lang="ru-RU" smtClean="0">
                          <a:sym typeface="+mn-ea"/>
                        </a:rPr>
                        <a:t>Лабораторная диагностика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07695">
                <a:tc>
                  <a:txBody>
                    <a:bodyPr/>
                    <a:p>
                      <a:r>
                        <a:rPr lang="ru-RU" dirty="0" smtClean="0">
                          <a:sym typeface="+mn-ea"/>
                        </a:rPr>
                        <a:t>Сестринское дело 11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24815">
                <a:tc>
                  <a:txBody>
                    <a:bodyPr/>
                    <a:p>
                      <a:r>
                        <a:rPr lang="ru-RU" smtClean="0">
                          <a:sym typeface="+mn-ea"/>
                        </a:rPr>
                        <a:t>Лечебное дело </a:t>
                      </a:r>
                      <a:r>
                        <a:rPr lang="ru-RU" dirty="0" smtClean="0">
                          <a:sym typeface="+mn-ea"/>
                        </a:rPr>
                        <a:t>11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>
                          <a:sym typeface="+mn-ea"/>
                        </a:rPr>
                        <a:t>30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>
                          <a:sym typeface="+mn-ea"/>
                        </a:rPr>
                        <a:t>206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>
                          <a:sym typeface="+mn-ea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65722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dirty="0" smtClean="0">
                          <a:sym typeface="+mn-ea"/>
                        </a:rPr>
                        <a:t>Акушерское дело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smtClean="0">
                          <a:sym typeface="+mn-ea"/>
                        </a:rPr>
                        <a:t>25</a:t>
                      </a:r>
                      <a:endParaRPr lang="ru-RU"/>
                    </a:p>
                    <a:p>
                      <a:pPr algn="ctr"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73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dirty="0" smtClean="0">
                          <a:sym typeface="+mn-ea"/>
                        </a:rPr>
                        <a:t>3</a:t>
                      </a:r>
                      <a:endParaRPr lang="ru-RU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5625" y="505460"/>
            <a:ext cx="6346190" cy="1308735"/>
          </a:xfrm>
        </p:spPr>
        <p:txBody>
          <a:bodyPr>
            <a:noAutofit/>
          </a:bodyPr>
          <a:lstStyle/>
          <a:p>
            <a:pPr algn="ctr"/>
            <a:r>
              <a:rPr lang="ru-RU" sz="28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Результаты приема </a:t>
            </a:r>
            <a:r>
              <a:rPr lang="ru-RU" sz="28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на платной </a:t>
            </a:r>
            <a:br>
              <a:rPr lang="ru-RU" sz="28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</a:br>
            <a:r>
              <a:rPr lang="ru-RU" sz="28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основе в 2024г</a:t>
            </a:r>
            <a:r>
              <a:rPr lang="ru-RU" sz="28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+mn-ea"/>
              </a:rPr>
              <a:t>.</a:t>
            </a:r>
            <a:endParaRPr lang="ru-RU" sz="2800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6" name="Picture 2" descr="http://www.tvermedcollege.ru/images/logoti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54" y="483546"/>
            <a:ext cx="1018036" cy="100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3"/>
          <p:cNvGraphicFramePr>
            <a:graphicFrameLocks noGrp="1"/>
          </p:cNvGraphicFramePr>
          <p:nvPr>
            <p:ph idx="1"/>
          </p:nvPr>
        </p:nvGraphicFramePr>
        <p:xfrm>
          <a:off x="502920" y="1768475"/>
          <a:ext cx="8183880" cy="463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22370"/>
                <a:gridCol w="1283970"/>
                <a:gridCol w="1591945"/>
                <a:gridCol w="1585595"/>
              </a:tblGrid>
              <a:tr h="646430">
                <a:tc>
                  <a:txBody>
                    <a:bodyPr/>
                    <a:p>
                      <a:r>
                        <a:rPr lang="ru-RU" dirty="0" smtClean="0"/>
                        <a:t>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dirty="0" smtClean="0"/>
                        <a:t>Принято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dirty="0" smtClean="0"/>
                        <a:t>Количество</a:t>
                      </a:r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заявлений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sz="1600" dirty="0" smtClean="0"/>
                        <a:t>Конкурс</a:t>
                      </a:r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чел/место</a:t>
                      </a:r>
                      <a:endParaRPr lang="ru-RU" sz="1600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r>
                        <a:rPr lang="ru-RU" dirty="0" smtClean="0"/>
                        <a:t>Сестринское дело 9 </a:t>
                      </a:r>
                      <a:r>
                        <a:rPr lang="ru-RU" dirty="0" err="1" smtClean="0"/>
                        <a:t>кл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17,7</a:t>
                      </a:r>
                      <a:endParaRPr lang="ru-RU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smtClean="0">
                          <a:sym typeface="+mn-ea"/>
                        </a:rPr>
                        <a:t>Лечебное дело 9 кл.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5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107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21.4</a:t>
                      </a:r>
                      <a:endParaRPr lang="ru-RU" altLang="en-US" dirty="0"/>
                    </a:p>
                  </a:txBody>
                  <a:tcPr/>
                </a:tc>
              </a:tr>
              <a:tr h="433705">
                <a:tc>
                  <a:txBody>
                    <a:bodyPr/>
                    <a:p>
                      <a:r>
                        <a:rPr lang="ru-RU" dirty="0" smtClean="0"/>
                        <a:t>Лабораторная диагностика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7,3</a:t>
                      </a:r>
                      <a:endParaRPr lang="ru-RU" dirty="0"/>
                    </a:p>
                  </a:txBody>
                  <a:tcPr/>
                </a:tc>
              </a:tr>
              <a:tr h="43370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smtClean="0">
                          <a:sym typeface="+mn-ea"/>
                        </a:rPr>
                        <a:t>Фармация </a:t>
                      </a:r>
                      <a:r>
                        <a:rPr lang="ru-RU" dirty="0" smtClean="0">
                          <a:sym typeface="+mn-ea"/>
                        </a:rPr>
                        <a:t>9</a:t>
                      </a:r>
                      <a:r>
                        <a:rPr lang="ru-RU" dirty="0" smtClean="0">
                          <a:sym typeface="+mn-ea"/>
                        </a:rPr>
                        <a:t>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31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93</a:t>
                      </a:r>
                      <a:endParaRPr lang="ru-RU" altLang="en-US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 dirty="0"/>
                        <a:t>3</a:t>
                      </a:r>
                      <a:endParaRPr lang="ru-RU" altLang="en-US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r>
                        <a:rPr lang="ru-RU" dirty="0" smtClean="0"/>
                        <a:t>Сестринское</a:t>
                      </a:r>
                      <a:r>
                        <a:rPr lang="ru-RU" baseline="0" dirty="0" smtClean="0"/>
                        <a:t> дело 11 </a:t>
                      </a:r>
                      <a:r>
                        <a:rPr lang="ru-RU" baseline="0" dirty="0" err="1" smtClean="0"/>
                        <a:t>кл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r>
                        <a:rPr lang="ru-RU" smtClean="0"/>
                        <a:t>Лечебное дело </a:t>
                      </a:r>
                      <a:r>
                        <a:rPr lang="ru-RU" dirty="0" smtClean="0">
                          <a:sym typeface="+mn-ea"/>
                        </a:rPr>
                        <a:t>11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r>
                        <a:rPr lang="ru-RU" smtClean="0"/>
                        <a:t>Фармация </a:t>
                      </a:r>
                      <a:r>
                        <a:rPr lang="ru-RU" dirty="0" smtClean="0">
                          <a:sym typeface="+mn-ea"/>
                        </a:rPr>
                        <a:t>11 </a:t>
                      </a:r>
                      <a:r>
                        <a:rPr lang="ru-RU" dirty="0" err="1" smtClean="0">
                          <a:sym typeface="+mn-ea"/>
                        </a:rPr>
                        <a:t>кл</a:t>
                      </a:r>
                      <a:r>
                        <a:rPr lang="ru-RU" dirty="0" smtClean="0">
                          <a:sym typeface="+mn-ea"/>
                        </a:rPr>
                        <a:t>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2,8</a:t>
                      </a:r>
                      <a:endParaRPr lang="ru-RU" dirty="0"/>
                    </a:p>
                  </a:txBody>
                  <a:tcPr/>
                </a:tc>
              </a:tr>
              <a:tr h="363855">
                <a:tc>
                  <a:txBody>
                    <a:bodyPr/>
                    <a:p>
                      <a:r>
                        <a:rPr lang="ru-RU" smtClean="0"/>
                        <a:t>Стоматология ортопедическая 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4,9</a:t>
                      </a:r>
                      <a:endParaRPr lang="ru-RU" dirty="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r>
                        <a:rPr lang="ru-RU" smtClean="0"/>
                        <a:t>Акушерское дело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ru-RU" dirty="0" smtClean="0"/>
                        <a:t>3,1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450" y="1836420"/>
            <a:ext cx="8039735" cy="419227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dirty="0" smtClean="0">
                <a:solidFill>
                  <a:schemeClr val="tx1"/>
                </a:solidFill>
                <a:effectLst/>
                <a:sym typeface="+mn-ea"/>
              </a:rPr>
              <a:t>Принято </a:t>
            </a:r>
            <a:r>
              <a:rPr lang="ru-RU" sz="2800" dirty="0" smtClean="0">
                <a:solidFill>
                  <a:srgbClr val="C00000"/>
                </a:solidFill>
                <a:effectLst/>
                <a:sym typeface="+mn-ea"/>
              </a:rPr>
              <a:t>100 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+mn-ea"/>
              </a:rPr>
              <a:t>человек, из них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500" dirty="0" smtClean="0">
                <a:solidFill>
                  <a:srgbClr val="C00000"/>
                </a:solidFill>
                <a:effectLst/>
                <a:sym typeface="+mn-ea"/>
              </a:rPr>
              <a:t>43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 – СД 9 </a:t>
            </a:r>
            <a:r>
              <a:rPr lang="ru-RU" sz="2500" dirty="0" err="1" smtClean="0">
                <a:solidFill>
                  <a:schemeClr val="tx1"/>
                </a:solidFill>
                <a:effectLst/>
                <a:sym typeface="+mn-ea"/>
              </a:rPr>
              <a:t>кл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., </a:t>
            </a:r>
            <a:b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</a:br>
            <a:r>
              <a:rPr lang="ru-RU" sz="2500" dirty="0" smtClean="0">
                <a:solidFill>
                  <a:srgbClr val="C00000"/>
                </a:solidFill>
                <a:effectLst/>
                <a:sym typeface="+mn-ea"/>
              </a:rPr>
              <a:t>27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 – СД 11 </a:t>
            </a:r>
            <a:r>
              <a:rPr lang="ru-RU" sz="2500" dirty="0" err="1" smtClean="0">
                <a:solidFill>
                  <a:schemeClr val="tx1"/>
                </a:solidFill>
                <a:effectLst/>
                <a:sym typeface="+mn-ea"/>
              </a:rPr>
              <a:t>кл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., </a:t>
            </a:r>
            <a:br>
              <a:rPr lang="ru-RU" sz="2500" dirty="0" smtClean="0">
                <a:solidFill>
                  <a:schemeClr val="tx1"/>
                </a:solidFill>
                <a:effectLst/>
              </a:rPr>
            </a:br>
            <a:r>
              <a:rPr lang="ru-RU" sz="2500" dirty="0" smtClean="0">
                <a:solidFill>
                  <a:srgbClr val="C00000"/>
                </a:solidFill>
                <a:effectLst/>
                <a:sym typeface="+mn-ea"/>
              </a:rPr>
              <a:t>25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 – ЛД 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11 </a:t>
            </a:r>
            <a:r>
              <a:rPr lang="ru-RU" sz="2500" dirty="0" err="1" smtClean="0">
                <a:solidFill>
                  <a:schemeClr val="tx1"/>
                </a:solidFill>
                <a:effectLst/>
                <a:sym typeface="+mn-ea"/>
              </a:rPr>
              <a:t>кл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.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,  </a:t>
            </a:r>
            <a:b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</a:br>
            <a:r>
              <a:rPr lang="ru-RU" sz="2500" dirty="0" smtClean="0">
                <a:solidFill>
                  <a:srgbClr val="C00000"/>
                </a:solidFill>
                <a:effectLst/>
                <a:sym typeface="+mn-ea"/>
              </a:rPr>
              <a:t>5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 – </a:t>
            </a:r>
            <a:r>
              <a:rPr lang="ru-RU" sz="2500" dirty="0" err="1" smtClean="0">
                <a:solidFill>
                  <a:schemeClr val="tx1"/>
                </a:solidFill>
                <a:effectLst/>
                <a:sym typeface="+mn-ea"/>
              </a:rPr>
              <a:t>Лабораторная диагностика</a:t>
            </a:r>
            <a:br>
              <a:rPr lang="ru-RU" sz="2500" dirty="0" err="1" smtClean="0">
                <a:solidFill>
                  <a:schemeClr val="tx1"/>
                </a:solidFill>
                <a:effectLst/>
                <a:sym typeface="+mn-ea"/>
              </a:rPr>
            </a:br>
            <a:b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</a:b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Н</a:t>
            </a:r>
            <a:r>
              <a:rPr lang="ru-RU" sz="2500" dirty="0" smtClean="0">
                <a:solidFill>
                  <a:schemeClr val="tx1"/>
                </a:solidFill>
                <a:effectLst/>
                <a:sym typeface="+mn-ea"/>
              </a:rPr>
              <a:t>абор проводился среди граждан, заключивших договора с государственными медицинскими учреждениями Тверской области и успешно прошедших психологическое тестирование</a:t>
            </a:r>
            <a:br>
              <a:rPr lang="ru-RU" sz="2500" dirty="0" smtClean="0">
                <a:solidFill>
                  <a:schemeClr val="tx1"/>
                </a:solidFill>
                <a:effectLst/>
              </a:rPr>
            </a:br>
            <a:r>
              <a:rPr lang="ru-RU" sz="2500" dirty="0" smtClean="0">
                <a:solidFill>
                  <a:schemeClr val="accent2"/>
                </a:solidFill>
              </a:rPr>
              <a:t> </a:t>
            </a:r>
            <a:endParaRPr lang="ru-RU" sz="25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www.tvermedcollege.ru/images/logotip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54" y="483546"/>
            <a:ext cx="1018036" cy="100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1764030" y="405130"/>
            <a:ext cx="6719570" cy="13766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ru-RU" sz="4000" b="1" dirty="0" err="1" smtClean="0">
                <a:solidFill>
                  <a:schemeClr val="accent2"/>
                </a:solidFill>
                <a:effectLst/>
                <a:sym typeface="+mn-ea"/>
              </a:rPr>
              <a:t>Дополнительный (региональный) прием</a:t>
            </a:r>
            <a:endParaRPr lang="ru-RU" altLang="en-US" sz="40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899</Words>
  <Application>WPS Presentation</Application>
  <PresentationFormat>Экран (4:3)</PresentationFormat>
  <Paragraphs>152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SimSun</vt:lpstr>
      <vt:lpstr>Wingdings</vt:lpstr>
      <vt:lpstr>Wingdings 2</vt:lpstr>
      <vt:lpstr>Verdana</vt:lpstr>
      <vt:lpstr>Times New Roman</vt:lpstr>
      <vt:lpstr>Microsoft YaHei</vt:lpstr>
      <vt:lpstr>Arial Unicode MS</vt:lpstr>
      <vt:lpstr>Verdana</vt:lpstr>
      <vt:lpstr>Аспект</vt:lpstr>
      <vt:lpstr>PowerPoint 演示文稿</vt:lpstr>
      <vt:lpstr>Информация о подаче  заявлений на платной  основе в 2024г.</vt:lpstr>
      <vt:lpstr>Принято 100 человек, из них  43 – СД 9 кл.,  27 – СД 11 кл.,  25 – ЛД 11 кл.,   5 – Лабораторная диагностика  Набор проводился среди граждан, заключивших договора с государственными медицинскими учреждениями Тверской области и успешно прошедших психологическое тестирование Средний балл целевиков – от 4,95 до 3,26.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197</cp:revision>
  <cp:lastPrinted>2021-03-24T10:04:00Z</cp:lastPrinted>
  <dcterms:created xsi:type="dcterms:W3CDTF">2113-01-01T00:00:00Z</dcterms:created>
  <dcterms:modified xsi:type="dcterms:W3CDTF">2024-11-15T07:37:28Z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1049-12.2.0.18283</vt:lpwstr>
  </property>
  <property fmtid="{D5CDD505-2E9C-101B-9397-08002B2CF9AE}" pid="4" name="ICV">
    <vt:lpwstr>3CE03FDEA4AE4CEAB398BC817C2E0DEE</vt:lpwstr>
  </property>
</Properties>
</file>